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9" r:id="rId4"/>
    <p:sldId id="261" r:id="rId5"/>
    <p:sldId id="262" r:id="rId6"/>
    <p:sldId id="295" r:id="rId7"/>
    <p:sldId id="302" r:id="rId8"/>
    <p:sldId id="291" r:id="rId9"/>
    <p:sldId id="296" r:id="rId10"/>
    <p:sldId id="298" r:id="rId11"/>
    <p:sldId id="300" r:id="rId12"/>
    <p:sldId id="303" r:id="rId13"/>
    <p:sldId id="304" r:id="rId14"/>
    <p:sldId id="271" r:id="rId15"/>
    <p:sldId id="273" r:id="rId16"/>
    <p:sldId id="293" r:id="rId17"/>
    <p:sldId id="290" r:id="rId18"/>
    <p:sldId id="260" r:id="rId19"/>
    <p:sldId id="305" r:id="rId20"/>
    <p:sldId id="306" r:id="rId21"/>
  </p:sldIdLst>
  <p:sldSz cx="9721850" cy="7561263"/>
  <p:notesSz cx="9296400" cy="7010400"/>
  <p:defaultTextStyle>
    <a:defPPr>
      <a:defRPr lang="es-CO"/>
    </a:defPPr>
    <a:lvl1pPr marL="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728"/>
    <a:srgbClr val="B9B9B9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87482" autoAdjust="0"/>
  </p:normalViewPr>
  <p:slideViewPr>
    <p:cSldViewPr>
      <p:cViewPr varScale="1">
        <p:scale>
          <a:sx n="84" d="100"/>
          <a:sy n="84" d="100"/>
        </p:scale>
        <p:origin x="-1620" y="-72"/>
      </p:cViewPr>
      <p:guideLst>
        <p:guide orient="horz" pos="2382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Hoja1!$A$2:$B$2</c:f>
              <c:strCache>
                <c:ptCount val="1"/>
                <c:pt idx="0">
                  <c:v>2017 $2,933,842,197</c:v>
                </c:pt>
              </c:strCache>
            </c:strRef>
          </c:tx>
          <c:invertIfNegative val="0"/>
          <c:cat>
            <c:strRef>
              <c:f>Hoja1!$C$1:$E$1</c:f>
              <c:strCache>
                <c:ptCount val="3"/>
                <c:pt idx="0">
                  <c:v>Recursos Gestionados</c:v>
                </c:pt>
                <c:pt idx="1">
                  <c:v>Total de Recursos Movilizados </c:v>
                </c:pt>
                <c:pt idx="2">
                  <c:v>% Nivel de Ejecución</c:v>
                </c:pt>
              </c:strCache>
            </c:strRef>
          </c:cat>
          <c:val>
            <c:numRef>
              <c:f>Hoja1!$C$2:$E$2</c:f>
              <c:numCache>
                <c:formatCode>0.00%</c:formatCode>
                <c:ptCount val="3"/>
                <c:pt idx="0" formatCode="&quot;$&quot;#,##0_);[Red]\(&quot;$&quot;#,##0\)">
                  <c:v>0</c:v>
                </c:pt>
                <c:pt idx="1">
                  <c:v>0.83030000000000004</c:v>
                </c:pt>
                <c:pt idx="2">
                  <c:v>0.83030000000000004</c:v>
                </c:pt>
              </c:numCache>
            </c:numRef>
          </c:val>
        </c:ser>
        <c:ser>
          <c:idx val="1"/>
          <c:order val="1"/>
          <c:tx>
            <c:strRef>
              <c:f>Hoja1!$A$3:$B$3</c:f>
              <c:strCache>
                <c:ptCount val="1"/>
                <c:pt idx="0">
                  <c:v>2018 $4,047,695,638</c:v>
                </c:pt>
              </c:strCache>
            </c:strRef>
          </c:tx>
          <c:invertIfNegative val="0"/>
          <c:cat>
            <c:strRef>
              <c:f>Hoja1!$C$1:$E$1</c:f>
              <c:strCache>
                <c:ptCount val="3"/>
                <c:pt idx="0">
                  <c:v>Recursos Gestionados</c:v>
                </c:pt>
                <c:pt idx="1">
                  <c:v>Total de Recursos Movilizados </c:v>
                </c:pt>
                <c:pt idx="2">
                  <c:v>% Nivel de Ejecución</c:v>
                </c:pt>
              </c:strCache>
            </c:strRef>
          </c:cat>
          <c:val>
            <c:numRef>
              <c:f>Hoja1!$C$3:$E$3</c:f>
              <c:numCache>
                <c:formatCode>0%</c:formatCode>
                <c:ptCount val="3"/>
                <c:pt idx="0" formatCode="&quot;$&quot;#,##0_);[Red]\(&quot;$&quot;#,##0\)">
                  <c:v>0</c:v>
                </c:pt>
                <c:pt idx="1">
                  <c:v>0.9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45952"/>
        <c:axId val="72447488"/>
      </c:barChart>
      <c:catAx>
        <c:axId val="7244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72447488"/>
        <c:crosses val="autoZero"/>
        <c:auto val="1"/>
        <c:lblAlgn val="ctr"/>
        <c:lblOffset val="100"/>
        <c:noMultiLvlLbl val="0"/>
      </c:catAx>
      <c:valAx>
        <c:axId val="72447488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72445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810" y="1"/>
            <a:ext cx="4028440" cy="351737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4D8B5A91-15F9-4E02-9F17-30DC40573BE5}" type="datetimeFigureOut">
              <a:rPr lang="es-CO" smtClean="0"/>
              <a:t>20/12/2018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1736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825DBA62-29B5-4318-A5D1-82C97B7E09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523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335" cy="35028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6480" y="1"/>
            <a:ext cx="4028335" cy="35028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DB441E7E-F48E-41AE-8BA6-E6D8CCD6B9FC}" type="datetimeFigureOut">
              <a:rPr lang="es-CO" smtClean="0"/>
              <a:t>20/12/2018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57513" y="525463"/>
            <a:ext cx="338137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006" y="3329269"/>
            <a:ext cx="7438388" cy="3155705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539"/>
            <a:ext cx="4028335" cy="350283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6480" y="6658539"/>
            <a:ext cx="4028335" cy="350283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44A02711-5FFF-46BD-8FA6-FDDB0D754A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52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02711-5FFF-46BD-8FA6-FDDB0D754A87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02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99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t>20/12/2018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41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575" y="1884363"/>
            <a:ext cx="8385175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3575" y="5059363"/>
            <a:ext cx="8385175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t>20/12/2018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864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8338" y="2012950"/>
            <a:ext cx="4116387" cy="47974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37125" y="2012950"/>
            <a:ext cx="4116388" cy="47974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t>20/12/2018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9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1849" cy="75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0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5"/>
          <a:srcRect l="14447" r="14447"/>
          <a:stretch/>
        </p:blipFill>
        <p:spPr>
          <a:xfrm>
            <a:off x="-2" y="1607"/>
            <a:ext cx="9721851" cy="755965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8338" y="403225"/>
            <a:ext cx="83851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8338" y="2012950"/>
            <a:ext cx="8385175" cy="479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68338" y="7008813"/>
            <a:ext cx="21875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CED7D3-DC68-4BAD-88BB-C2E037CF85C6}" type="datetimeFigureOut">
              <a:rPr lang="es-CO" smtClean="0"/>
              <a:pPr/>
              <a:t>20/12/2018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21038" y="7008813"/>
            <a:ext cx="32797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65938" y="7008813"/>
            <a:ext cx="21875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B0F511-DC93-4034-9513-CB2815B8B2D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051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3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881250"/>
              </p:ext>
            </p:extLst>
          </p:nvPr>
        </p:nvGraphicFramePr>
        <p:xfrm>
          <a:off x="180266" y="900311"/>
          <a:ext cx="7560980" cy="3024338"/>
        </p:xfrm>
        <a:graphic>
          <a:graphicData uri="http://schemas.openxmlformats.org/drawingml/2006/table">
            <a:tbl>
              <a:tblPr/>
              <a:tblGrid>
                <a:gridCol w="1364135"/>
                <a:gridCol w="1941167"/>
                <a:gridCol w="1012083"/>
                <a:gridCol w="3243595"/>
              </a:tblGrid>
              <a:tr h="440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Tipo de Contrato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INTERADMINISTRATIVO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N° contrato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023 de 2017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57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Objeto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Contrato interadministrativo Nro. 023 de 2017 Objeto “Construcción de módulos comerciales para productos perecederos en el predio contiguo al centro comercial del café y adecuación del espacio público de la calle 16 entre carreras 18 y 19”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01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Contratante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MUNICIPIO DE ARMENIA – SECRETARIA DE INFRAESTRUCTURA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01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Contratista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EMPRESA DE DESARROLLO URBANO DE ARMENIA – EDUA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01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Valor Inicial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</a:t>
                      </a:r>
                      <a:r>
                        <a:rPr lang="es-CO" sz="9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497.723.308.76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01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Valor Adicional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$248.076.068.28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01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Valor Total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</a:t>
                      </a:r>
                      <a:r>
                        <a:rPr lang="es-CO" sz="9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745.799.377.04 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01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Fecha de Inicio 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 de Noviembre de 2017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01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Fecha de Terminación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 de marzo de 2018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382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fecha </a:t>
                      </a: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terminación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 de Junio de 2018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27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Estado a la fecha: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Terminado </a:t>
                      </a:r>
                      <a:r>
                        <a:rPr lang="es-CO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 Liquidado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41" y="4068663"/>
            <a:ext cx="3681413" cy="2761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66" y="4068663"/>
            <a:ext cx="3681413" cy="2761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vert="horz" lIns="91427" tIns="45714" rIns="91427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sz="1700" b="1" dirty="0" smtClean="0">
                <a:solidFill>
                  <a:schemeClr val="bg1"/>
                </a:solidFill>
              </a:rPr>
              <a:t>EMPRESA DE DESARROLLO URBANO DE ARMENIA LTDA. EDUA</a:t>
            </a:r>
            <a:endParaRPr lang="es-CO" sz="1700" b="1" dirty="0">
              <a:solidFill>
                <a:schemeClr val="bg1"/>
              </a:solidFill>
            </a:endParaRPr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942121"/>
              </p:ext>
            </p:extLst>
          </p:nvPr>
        </p:nvGraphicFramePr>
        <p:xfrm>
          <a:off x="540442" y="828304"/>
          <a:ext cx="7272810" cy="3960439"/>
        </p:xfrm>
        <a:graphic>
          <a:graphicData uri="http://schemas.openxmlformats.org/drawingml/2006/table">
            <a:tbl>
              <a:tblPr/>
              <a:tblGrid>
                <a:gridCol w="2424270"/>
                <a:gridCol w="3257614"/>
                <a:gridCol w="1590926"/>
              </a:tblGrid>
              <a:tr h="3563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Proceso de Valorización – Contratos suscritos entre la Secretaria de Infraestructura</a:t>
                      </a:r>
                      <a:r>
                        <a:rPr lang="es-CO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y la EDUA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1805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Tipo de Contrato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Objeto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Estado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13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Interadministrativo</a:t>
                      </a:r>
                      <a:r>
                        <a:rPr lang="es-CO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010 </a:t>
                      </a:r>
                    </a:p>
                    <a:p>
                      <a:pPr algn="ctr" fontAlgn="ctr"/>
                      <a:r>
                        <a:rPr lang="es-CO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de 2015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Estructuración técnica, administrativa, operativa, legal y financiera en fase de factibilidad de los proyectos: intersección vial los kioscos, intersección mercedes del norte (</a:t>
                      </a:r>
                      <a:r>
                        <a:rPr lang="es-CO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19 con </a:t>
                      </a:r>
                      <a:r>
                        <a:rPr lang="es-CO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cll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19n), intersección vial puente constitución, avenida centenario (rehabilitación vial) y proyecto estratégico detonante estación terminal turística, que hacen parte del plan de obras a financiar a través de la contribución de valorización</a:t>
                      </a:r>
                      <a:endParaRPr lang="es-CO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Terminados sin liquidar – en proceso de revisión</a:t>
                      </a:r>
                      <a:r>
                        <a:rPr lang="es-CO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entregables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21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Interadministrativo</a:t>
                      </a:r>
                      <a:r>
                        <a:rPr lang="es-CO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013 </a:t>
                      </a:r>
                    </a:p>
                    <a:p>
                      <a:pPr algn="ctr" fontAlgn="ctr"/>
                      <a:r>
                        <a:rPr lang="es-CO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de 2015</a:t>
                      </a:r>
                      <a:endParaRPr lang="es-CO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Estructuración técnica, administrativa, operativa, legal y financiera en fase de factibilidad de los proyectos: Vía Montecarlo Tramo II, Avenida de Occidente Tramo III, Vía del </a:t>
                      </a:r>
                      <a:r>
                        <a:rPr lang="es-E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Yulima</a:t>
                      </a:r>
                      <a:r>
                        <a:rPr lang="es-E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Cra</a:t>
                      </a:r>
                      <a:r>
                        <a:rPr lang="es-E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19-AV Occidente Tramo III), Vía la Colonia (Centro de Convenciones-</a:t>
                      </a:r>
                      <a:r>
                        <a:rPr lang="es-E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Cra</a:t>
                      </a:r>
                      <a:r>
                        <a:rPr lang="es-E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19), Conexión Castellana-</a:t>
                      </a:r>
                      <a:r>
                        <a:rPr lang="es-E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Coinca</a:t>
                      </a:r>
                      <a:r>
                        <a:rPr lang="es-E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(Tramo Conexión Nogal Carrera 11 entre Calles 17N y 19N), Avenida 19 Norte, Tramo II (Carrera 14A AV Centenario) y Conexión Carrera 15, Tramos I y II (Nueva Cecilia-Avenida las Palmas), que hacen parte del Plan de Obras a Financiar a través de la Contribución de Valorización, autorizado mediante Acuerdo N.020 del 23 de Octubre de 2015".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https://www.armenia.gov.co/wp-content/uploads/2015/09/AVENIDA-CENTENA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5" y="4860751"/>
            <a:ext cx="3178881" cy="220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IMAGENES VALORIZACIÃN ARME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37" y="4860751"/>
            <a:ext cx="4835269" cy="193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5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13824"/>
              </p:ext>
            </p:extLst>
          </p:nvPr>
        </p:nvGraphicFramePr>
        <p:xfrm>
          <a:off x="468437" y="828304"/>
          <a:ext cx="7344815" cy="3473425"/>
        </p:xfrm>
        <a:graphic>
          <a:graphicData uri="http://schemas.openxmlformats.org/drawingml/2006/table">
            <a:tbl>
              <a:tblPr/>
              <a:tblGrid>
                <a:gridCol w="2448272"/>
                <a:gridCol w="3289866"/>
                <a:gridCol w="1606677"/>
              </a:tblGrid>
              <a:tr h="3563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Proceso de Valorización – Contratos suscritos entre la Secretaria de Infraestructura</a:t>
                      </a:r>
                      <a:r>
                        <a:rPr lang="es-CO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y la EDUA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2197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Contrato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Interadministrativo</a:t>
                      </a:r>
                      <a:r>
                        <a:rPr lang="es-CO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014 </a:t>
                      </a:r>
                    </a:p>
                    <a:p>
                      <a:pPr algn="ctr" fontAlgn="ctr"/>
                      <a:r>
                        <a:rPr lang="es-CO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2015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Operación del proceso administrativo para la determinación de la contribución de valorización autorizada mediante Acuerdo No. 020 del 23 de octubre de 2014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Terminado sin liquidar – en proceso de revisión</a:t>
                      </a: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entregables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21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Interadministrativo</a:t>
                      </a:r>
                      <a:r>
                        <a:rPr lang="es-CO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008 </a:t>
                      </a:r>
                    </a:p>
                    <a:p>
                      <a:pPr algn="ctr" fontAlgn="ctr"/>
                      <a:r>
                        <a:rPr lang="es-CO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2017</a:t>
                      </a:r>
                      <a:endParaRPr lang="es-CO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Terminado </a:t>
                      </a:r>
                      <a:r>
                        <a:rPr lang="es-CO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l</a:t>
                      </a:r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iquidado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2" marR="4622" marT="4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vert="horz" lIns="91427" tIns="45714" rIns="91427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sz="1700" b="1" dirty="0" smtClean="0">
                <a:solidFill>
                  <a:schemeClr val="bg1"/>
                </a:solidFill>
              </a:rPr>
              <a:t>EMPRESA DE DESARROLLO URBANO DE ARMENIA LTDA. EDUA</a:t>
            </a:r>
            <a:endParaRPr lang="es-CO" sz="1700" b="1" dirty="0">
              <a:solidFill>
                <a:schemeClr val="bg1"/>
              </a:solidFill>
            </a:endParaRPr>
          </a:p>
        </p:txBody>
      </p:sp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 descr="Descripción: C:\MARCELA CASTILLO\VALORIZACION\CONTRATO008DE2017\FOTOS\DEPRIMIDO CONSTITUCIÓN\SAM_3307.JPG">
            <a:extLst>
              <a:ext uri="{FF2B5EF4-FFF2-40B4-BE49-F238E27FC236}">
                <a16:creationId xmlns="" xmlns:a16="http://schemas.microsoft.com/office/drawing/2014/main" id="{68920FBF-AACC-4097-A396-7399ED3709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58" y="4500712"/>
            <a:ext cx="1971675" cy="2021842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4" name="Imagen 13" descr="Descripción: C:\MARCELA CASTILLO\VALORIZACION\CONTRATO008DE2017\FOTOS\DEPRIMIDO CONSTITUCIÓN\SAM_3335.JPG">
            <a:extLst>
              <a:ext uri="{FF2B5EF4-FFF2-40B4-BE49-F238E27FC236}">
                <a16:creationId xmlns="" xmlns:a16="http://schemas.microsoft.com/office/drawing/2014/main" id="{68A88C56-5991-4A3F-B0E5-E4E0629F7F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7" y="4500711"/>
            <a:ext cx="2105025" cy="2021842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5" name="Imagen 14" descr="Descripción: C:\MARCELA CASTILLO\VALORIZACION\CONTRATO008DE2017\FOTOS\AV CENTENARIO\SAM_3383.JPG">
            <a:extLst>
              <a:ext uri="{FF2B5EF4-FFF2-40B4-BE49-F238E27FC236}">
                <a16:creationId xmlns="" xmlns:a16="http://schemas.microsoft.com/office/drawing/2014/main" id="{EA94B769-07B2-4A80-9AD4-99253686707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9" y="4500711"/>
            <a:ext cx="2019300" cy="2021842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6" name="Imagen 15" descr="Descripción: C:\MARCELA CASTILLO\VALORIZACION\CONTRATO008DE2017\FOTOS\KIOSKOS\SAM_3376.JPG">
            <a:extLst>
              <a:ext uri="{FF2B5EF4-FFF2-40B4-BE49-F238E27FC236}">
                <a16:creationId xmlns="" xmlns:a16="http://schemas.microsoft.com/office/drawing/2014/main" id="{C8DE02E2-00B7-4F43-A005-4D0F7D0A11D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17" y="4500711"/>
            <a:ext cx="2085975" cy="2021842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40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3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1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299716"/>
              </p:ext>
            </p:extLst>
          </p:nvPr>
        </p:nvGraphicFramePr>
        <p:xfrm>
          <a:off x="163184" y="1044327"/>
          <a:ext cx="4985773" cy="5517053"/>
        </p:xfrm>
        <a:graphic>
          <a:graphicData uri="http://schemas.openxmlformats.org/drawingml/2006/table">
            <a:tbl>
              <a:tblPr/>
              <a:tblGrid>
                <a:gridCol w="1025333"/>
                <a:gridCol w="1351509"/>
                <a:gridCol w="739569"/>
                <a:gridCol w="1869362"/>
              </a:tblGrid>
              <a:tr h="606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Tipo de Contrato</a:t>
                      </a:r>
                      <a:endParaRPr lang="es-CO" sz="1200" dirty="0"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INTERADMINISTRATIVO</a:t>
                      </a:r>
                      <a:endParaRPr lang="es-CO" sz="700" dirty="0"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N° contrato</a:t>
                      </a:r>
                      <a:endParaRPr lang="es-CO" sz="1200" dirty="0"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020 DE MAYO  DE 2015</a:t>
                      </a:r>
                      <a:endParaRPr lang="es-CO" sz="1200" dirty="0"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16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Objeto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Contrato Interadministrativo N° 020 de 2015 celebrado entre el departamento de Choco y la Empresa de Desarrollo Urbano de Armenia Ltda. EDUA para la adecuación de la segunda etapa de la cancha de futbol la normal en el municipio de Quibdó-Chocó, occidente para dar cumplimiento al convenio interadministrativo no 333 del 24 de abril de 2015 suscrito entre el departamento del Chocó y COLDEPORTES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2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Contratante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DEPARTAMENTO DEL CHOCÓ</a:t>
                      </a: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04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Contratista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EMPRESA DE DESARROLLO URBANO DE ARMENIA – EDUA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Interventoría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Universidad  tecnológica del choco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Valor Total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$ 6.226.890.757,00 	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Duración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Inicial: 5 meses – Prorroga: 8 meses + 20 días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0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Fecha de Inicio 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01 de junio de 2015 </a:t>
                      </a: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0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Terminación </a:t>
                      </a: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obras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 de diciembre de 2016</a:t>
                      </a: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0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Acta </a:t>
                      </a: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Recibo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 de diciembre de 2016</a:t>
                      </a: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79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Acta de liquidación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Pendiente por </a:t>
                      </a:r>
                      <a:r>
                        <a:rPr lang="es-CO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 Firma</a:t>
                      </a:r>
                      <a:r>
                        <a:rPr lang="es-CO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del Gobernador del Chocó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72" marR="42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juridico\Downloads\IMG-20170808-WA0006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9" b="793"/>
          <a:stretch/>
        </p:blipFill>
        <p:spPr bwMode="auto">
          <a:xfrm>
            <a:off x="5292973" y="1908423"/>
            <a:ext cx="4280207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3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27042"/>
              </p:ext>
            </p:extLst>
          </p:nvPr>
        </p:nvGraphicFramePr>
        <p:xfrm>
          <a:off x="163184" y="900312"/>
          <a:ext cx="5921878" cy="5871671"/>
        </p:xfrm>
        <a:graphic>
          <a:graphicData uri="http://schemas.openxmlformats.org/drawingml/2006/table">
            <a:tbl>
              <a:tblPr/>
              <a:tblGrid>
                <a:gridCol w="1689625"/>
                <a:gridCol w="1221019"/>
                <a:gridCol w="879138"/>
                <a:gridCol w="2132096"/>
              </a:tblGrid>
              <a:tr h="643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Tipo de Contrato</a:t>
                      </a:r>
                      <a:endParaRPr lang="es-CO" sz="1200" dirty="0"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Interadministrativo</a:t>
                      </a:r>
                      <a:endParaRPr lang="es-CO" sz="1200" dirty="0"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N° contrato</a:t>
                      </a:r>
                      <a:endParaRPr lang="es-CO" sz="1200" dirty="0"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1112 de 2016</a:t>
                      </a:r>
                      <a:endParaRPr lang="es-CO" sz="1200" dirty="0"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8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Objeto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Estructuración técnica, administrativa, operativa, legal y financiera a nivel Fase III de los proyectos: Restauración del antiguo hospital y parque recreo deportivo, centro comunitario, cisterna y parque recreo deportivo barrio </a:t>
                      </a:r>
                      <a:r>
                        <a:rPr lang="es-CO" sz="12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Barrack</a:t>
                      </a: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CO" sz="12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Deck</a:t>
                      </a: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en South </a:t>
                      </a:r>
                      <a:r>
                        <a:rPr lang="es-CO" sz="12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End</a:t>
                      </a: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CO" sz="12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Deck</a:t>
                      </a: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 puente acuático entre </a:t>
                      </a:r>
                      <a:r>
                        <a:rPr lang="es-CO" sz="12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Heins</a:t>
                      </a: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Cay – Rose Cay, intervención zona Hoyo Soplador, Hipódromo y construcción del proyecto centro comunitario, cisterna y parque recreo deportivo barrio </a:t>
                      </a:r>
                      <a:r>
                        <a:rPr lang="es-CO" sz="12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Barrack</a:t>
                      </a: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en el Departamento Archipiélago de San Andrés, Providencia y Santa Catalina</a:t>
                      </a: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11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Contratante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Departamento Archipiélago de San Andrés, Providencia y Santa Catalina</a:t>
                      </a: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9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Contratista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Empresa de Desarrollo Urbano de Armenia </a:t>
                      </a:r>
                      <a:r>
                        <a:rPr lang="es-ES" sz="12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Ltda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EDUA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Valor Inicial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$7.723.612.565.00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Valor Reducción 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$723.637.770.00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Nuevo Valor Total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$6.999.974.795.00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6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Fecha de Inicio 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 DE OCTUBRE DE 2016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11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Fecha de Terminación final 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 DE JUNIO DE 2018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11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Estado a la fecha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TERMINADO Y</a:t>
                      </a: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PROCESO DE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LIQUIDACION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DEL CONTRATO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358" marR="56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77" y="1692399"/>
            <a:ext cx="3210880" cy="2689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C:\Users\DUBER\Documents\DUBER\EDUA1\CONTRATO No. 1112_SAN ANDRES\ARCHIVO FOTOGRÁFICO\20180417_1855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77" y="4526001"/>
            <a:ext cx="3210880" cy="2315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3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39082"/>
              </p:ext>
            </p:extLst>
          </p:nvPr>
        </p:nvGraphicFramePr>
        <p:xfrm>
          <a:off x="252413" y="1533116"/>
          <a:ext cx="7992887" cy="3999942"/>
        </p:xfrm>
        <a:graphic>
          <a:graphicData uri="http://schemas.openxmlformats.org/drawingml/2006/table">
            <a:tbl>
              <a:tblPr/>
              <a:tblGrid>
                <a:gridCol w="1838556"/>
                <a:gridCol w="1942636"/>
                <a:gridCol w="4211695"/>
              </a:tblGrid>
              <a:tr h="1645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Tipo de Contrato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Interadministrativo</a:t>
                      </a:r>
                      <a:endParaRPr lang="es-CO" sz="12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08 de 03 de marzo de 2015</a:t>
                      </a:r>
                      <a:endParaRPr lang="es-CO" sz="12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860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 Interadministrativo entre el municipio de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Armenia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la Empresa de Desarrollo Urbano de Armenia EDUA para la construcción del centro cultural y turístico de la estación fase 1”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9492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Contratante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 DE ARMENIA</a:t>
                      </a: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9492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Contratista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 DE DESARROLLO URBANO DE ARMENIA – EDUA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2028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Supervisor Municipio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INFRAESTRUCTURA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6888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Supervisor EDUA 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Gerente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219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Total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$ 4.999.880.521,64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949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Duración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Inicial:7 meses – Prorroga de 6 meses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414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Inicio 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Abril de  2015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27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Suspensión N°1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Junio de 2015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20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Reinicio N°1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Agosto de 2015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27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Suspensión N°2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Febrero de 2016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20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Reinicio N°2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20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Terminación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Julio de 2016 estado suspendido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0" marR="5870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Resultado de imagen para imagenes centro cultural y turistico la estaciÃ³n arme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" y="5652839"/>
            <a:ext cx="4941159" cy="1703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8437" y="828303"/>
            <a:ext cx="4896543" cy="432048"/>
          </a:xfrm>
        </p:spPr>
        <p:txBody>
          <a:bodyPr>
            <a:noAutofit/>
          </a:bodyPr>
          <a:lstStyle/>
          <a:p>
            <a:r>
              <a:rPr lang="es-CO" sz="2800" dirty="0" smtClean="0">
                <a:solidFill>
                  <a:schemeClr val="tx1"/>
                </a:solidFill>
              </a:rPr>
              <a:t>3. Informe de Contratación </a:t>
            </a:r>
            <a:endParaRPr lang="es-CO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84687"/>
              </p:ext>
            </p:extLst>
          </p:nvPr>
        </p:nvGraphicFramePr>
        <p:xfrm>
          <a:off x="324422" y="1260352"/>
          <a:ext cx="9234243" cy="57784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47370"/>
                <a:gridCol w="1247370"/>
                <a:gridCol w="1247370"/>
                <a:gridCol w="1166313"/>
                <a:gridCol w="1166313"/>
                <a:gridCol w="1628201"/>
                <a:gridCol w="1531306"/>
              </a:tblGrid>
              <a:tr h="40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  DE SELECCIÓN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 DE CONTRATO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 DE CONTRATOS EN 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 DE CONTRATOS EJECUTADOS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VALOR DE CONTRATOS 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FUNCIONAMIENTO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 CONTRATOS POR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INVERSION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</a:tr>
              <a:tr h="618466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ORDEN DIRECTA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PRESTACION DE SERVICIOS PROFESIONALES Y DE APOYO A LA GESTION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$187,627,549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$3794,316,630</a:t>
                      </a:r>
                    </a:p>
                  </a:txBody>
                  <a:tcPr marL="48405" marR="48405" marT="0" marB="0"/>
                </a:tc>
              </a:tr>
              <a:tr h="1677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SUMINISTROS 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  <a:tr h="1677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COMPRAVENTA 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  <a:tr h="1677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  <a:tr h="4026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CONTRATOS INTERADMINISTRATIVOS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  <a:tr h="1677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INVITACION 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CERRADA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  <a:tr h="1677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CONSULTORIA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  <a:tr h="2691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INVITACIÓN ABIERTA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EJECUTÓ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  <a:tr h="402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 </a:t>
                      </a:r>
                      <a:endParaRPr lang="es-CO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>
                    <a:solidFill>
                      <a:srgbClr val="EB70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  DE SELECCIÓN </a:t>
                      </a:r>
                      <a:endParaRPr lang="es-CO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>
                    <a:solidFill>
                      <a:srgbClr val="EB70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 DE CONTRATO</a:t>
                      </a:r>
                      <a:endParaRPr lang="es-CO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>
                    <a:solidFill>
                      <a:srgbClr val="EB70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 DE CONTRATOS EN PROCESOS </a:t>
                      </a:r>
                      <a:endParaRPr lang="es-CO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>
                    <a:solidFill>
                      <a:srgbClr val="EB70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 DE CONTRATOS EJECUTADOS </a:t>
                      </a:r>
                      <a:endParaRPr lang="es-CO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>
                    <a:solidFill>
                      <a:srgbClr val="EB70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VALOR DE CONTRATOS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>
                    <a:solidFill>
                      <a:srgbClr val="EB70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>
                    <a:solidFill>
                      <a:srgbClr val="EB701D"/>
                    </a:solidFill>
                  </a:tcPr>
                </a:tc>
              </a:tr>
              <a:tr h="618466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ORDEN DIRECTA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PRESTACION DE SERVICIOS PROFESIONALES Y DE APOYO A LA GESTION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$172,973,075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$107,612,448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</a:tr>
              <a:tr h="1677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SUMINISTROS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  <a:tr h="1677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COMPRAVENTA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  <a:tr h="1677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CONSULTORIA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  <a:tr h="4026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CONTRATOS INTERADMINISTRATIVOS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  <a:tr h="2409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INVITACION CERRADA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EJECUTÓ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  <a:tr h="2457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INVITACIÓN ABIERTA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EJECUTÓ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  <a:tr h="671079">
                <a:tc gridSpan="4">
                  <a:txBody>
                    <a:bodyPr/>
                    <a:lstStyle/>
                    <a:p>
                      <a:pPr algn="ctr"/>
                      <a:endParaRPr lang="es-CO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Los valores</a:t>
                      </a:r>
                      <a:r>
                        <a:rPr lang="es-CO" sz="10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se rinden por gastos de inversión y funcionamiento, de acuerdo con el rubro general de cada contrato interadministrativo suscrito por la Entidad.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405" marR="4840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5" marR="48405" marT="0" marB="0"/>
                </a:tc>
              </a:tr>
            </a:tbl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10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4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1271911" y="45564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93516" y="756295"/>
            <a:ext cx="7369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Cumplimiento Plan de Acción 2018  y Plan de  Desarrollo 2016-2019 </a:t>
            </a:r>
            <a:endParaRPr lang="x-none" dirty="0"/>
          </a:p>
        </p:txBody>
      </p:sp>
      <p:graphicFrame>
        <p:nvGraphicFramePr>
          <p:cNvPr id="11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705386"/>
              </p:ext>
            </p:extLst>
          </p:nvPr>
        </p:nvGraphicFramePr>
        <p:xfrm>
          <a:off x="180404" y="1457608"/>
          <a:ext cx="8928993" cy="48629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4611"/>
                <a:gridCol w="945590"/>
                <a:gridCol w="608246"/>
                <a:gridCol w="926738"/>
                <a:gridCol w="1398452"/>
                <a:gridCol w="810980"/>
                <a:gridCol w="975931"/>
                <a:gridCol w="2408445"/>
              </a:tblGrid>
              <a:tr h="7388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PROGRAMA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>
                    <a:solidFill>
                      <a:srgbClr val="EC7728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Subprograma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>
                    <a:solidFill>
                      <a:srgbClr val="EC7728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Nombre del Proyecto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>
                    <a:solidFill>
                      <a:srgbClr val="EC7728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Objetivo del Proyecto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>
                    <a:solidFill>
                      <a:srgbClr val="EC7728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Indicador de Producto del proyecto 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>
                    <a:solidFill>
                      <a:srgbClr val="EC7728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Valor meta </a:t>
                      </a:r>
                      <a:r>
                        <a:rPr lang="es-CO" sz="1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CO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producto del proyecto programada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>
                    <a:solidFill>
                      <a:srgbClr val="EC7728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avance </a:t>
                      </a:r>
                      <a:r>
                        <a:rPr lang="es-CO" sz="1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meta del </a:t>
                      </a:r>
                      <a:r>
                        <a:rPr lang="es-CO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proyecto 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>
                    <a:solidFill>
                      <a:srgbClr val="EC7728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Observaciones a la fecha del corte por actividad o total del proyecto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>
                    <a:solidFill>
                      <a:srgbClr val="EC7728">
                        <a:alpha val="67059"/>
                      </a:srgbClr>
                    </a:solidFill>
                  </a:tcPr>
                </a:tc>
              </a:tr>
              <a:tr h="11315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y fortalecimiento del desarrollo urbanístico territorial 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Inmobiliaria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Inmobiliaria Municipal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Administrar, controlar y vigilar los bienes inmuebles entregados  propiedad del Municipio…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Administrar mediante la modalidad de </a:t>
                      </a:r>
                      <a:r>
                        <a:rPr lang="es-CO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arrendamiento </a:t>
                      </a:r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predios y/o zonas de aprovechamiento económico en el Municipio de Armenia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CO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Edua</a:t>
                      </a:r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reporta </a:t>
                      </a:r>
                      <a:r>
                        <a:rPr lang="es-CO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  </a:t>
                      </a:r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predios y/o zonas administradas mediante contratos de arrendamiento con corte y proyección al </a:t>
                      </a:r>
                      <a:r>
                        <a:rPr lang="es-CO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s-CO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diciembre de 2018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</a:tr>
              <a:tr h="28990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Urbano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Convenios y/o Contratos  Interadministrativos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Adelantar gestiones para la suscripción y ejecución de  Convenios y/o Contratos Interadministrativos.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Suscribir cinco (05) convenios y/o contratos interadministrativos en </a:t>
                      </a:r>
                      <a:r>
                        <a:rPr lang="es-CO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</a:t>
                      </a:r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objeto social de la entidad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SUSCRIPCIÓN DE </a:t>
                      </a:r>
                      <a:r>
                        <a:rPr lang="es-CO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CONTRATOS INTERADMINISTRATIVOS</a:t>
                      </a:r>
                    </a:p>
                    <a:p>
                      <a:pPr algn="just" fontAlgn="ctr"/>
                      <a:r>
                        <a:rPr lang="es-CO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Programado por vigencia</a:t>
                      </a:r>
                      <a:r>
                        <a:rPr lang="es-CO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suscripción de 5 contratos </a:t>
                      </a:r>
                      <a:r>
                        <a:rPr lang="es-CO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interadministrativos, en acumulado plan de desarrollo </a:t>
                      </a:r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2016 - 2019 </a:t>
                      </a:r>
                      <a:r>
                        <a:rPr lang="es-CO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programados </a:t>
                      </a:r>
                      <a:r>
                        <a:rPr lang="es-CO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contratos , con</a:t>
                      </a:r>
                      <a:r>
                        <a:rPr lang="es-CO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corte a 30 de diciembre de 2018 se han suscrito 23, así:</a:t>
                      </a:r>
                    </a:p>
                    <a:p>
                      <a:pPr algn="just" fontAlgn="ctr"/>
                      <a:endParaRPr lang="es-CO" sz="1000" u="none" strike="noStrike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ctr"/>
                      <a:r>
                        <a:rPr lang="es-CO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</a:t>
                      </a:r>
                    </a:p>
                    <a:p>
                      <a:pPr algn="just" fontAlgn="ctr"/>
                      <a:r>
                        <a:rPr lang="x-none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2016: 07</a:t>
                      </a:r>
                    </a:p>
                    <a:p>
                      <a:pPr algn="just"/>
                      <a:r>
                        <a:rPr lang="x-none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 : 15</a:t>
                      </a:r>
                    </a:p>
                    <a:p>
                      <a:pPr algn="just"/>
                      <a:r>
                        <a:rPr lang="x-none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2018: 01</a:t>
                      </a:r>
                    </a:p>
                    <a:p>
                      <a:pPr algn="just"/>
                      <a:r>
                        <a:rPr lang="x-none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 fontAlgn="ctr"/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2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6429" y="1548383"/>
            <a:ext cx="9000999" cy="5261992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5. Compromisos </a:t>
            </a:r>
            <a:r>
              <a:rPr lang="es-CO" b="1" dirty="0"/>
              <a:t>de mayor importancia para el </a:t>
            </a:r>
            <a:r>
              <a:rPr lang="es-CO" b="1" dirty="0" smtClean="0"/>
              <a:t>2019</a:t>
            </a:r>
          </a:p>
          <a:p>
            <a:pPr marL="0" indent="0">
              <a:buNone/>
            </a:pPr>
            <a:endParaRPr lang="es-CO" b="1" dirty="0" smtClean="0"/>
          </a:p>
          <a:p>
            <a:pPr algn="just"/>
            <a:r>
              <a:rPr lang="es-CO" sz="2400" dirty="0" smtClean="0"/>
              <a:t>Fortalecer la  administración de los bienes del Municipio y el Centro </a:t>
            </a:r>
            <a:r>
              <a:rPr lang="es-CO" sz="2400" dirty="0"/>
              <a:t>C</a:t>
            </a:r>
            <a:r>
              <a:rPr lang="es-CO" sz="2400" dirty="0" smtClean="0"/>
              <a:t>omercial del Café, tal como </a:t>
            </a:r>
            <a:r>
              <a:rPr lang="es-CO" sz="2400" dirty="0"/>
              <a:t>lo permite el objeto social, </a:t>
            </a:r>
            <a:r>
              <a:rPr lang="es-CO" sz="2400" dirty="0" smtClean="0"/>
              <a:t>optimizando la capacidad instalada, experiencia </a:t>
            </a:r>
            <a:r>
              <a:rPr lang="es-CO" sz="2400" dirty="0"/>
              <a:t>y la idoneidad </a:t>
            </a:r>
            <a:r>
              <a:rPr lang="es-CO" sz="2400" dirty="0" smtClean="0"/>
              <a:t>de la entidad, con el fin de consolidarla </a:t>
            </a:r>
            <a:r>
              <a:rPr lang="es-CO" sz="2400" dirty="0"/>
              <a:t>como una inmobiliaria </a:t>
            </a:r>
            <a:r>
              <a:rPr lang="es-CO" sz="2400" dirty="0" smtClean="0"/>
              <a:t>Municipal ejerciendo </a:t>
            </a:r>
            <a:r>
              <a:rPr lang="es-CO" sz="2400" dirty="0"/>
              <a:t>su actividad comercial</a:t>
            </a:r>
            <a:r>
              <a:rPr lang="es-CO" sz="2400" dirty="0" smtClean="0"/>
              <a:t>.</a:t>
            </a:r>
          </a:p>
          <a:p>
            <a:pPr marL="0" indent="0" algn="just">
              <a:buNone/>
            </a:pPr>
            <a:endParaRPr lang="es-CO" sz="2400" dirty="0" smtClean="0"/>
          </a:p>
          <a:p>
            <a:pPr algn="just"/>
            <a:r>
              <a:rPr lang="es-CO" sz="2400" dirty="0"/>
              <a:t>Definir </a:t>
            </a:r>
            <a:r>
              <a:rPr lang="es-CO" sz="2400" dirty="0" smtClean="0"/>
              <a:t>técnica, financiera y jurídicamente la viabilidad o liquidación de los proyectos urbanísticos </a:t>
            </a:r>
            <a:r>
              <a:rPr lang="es-CO" sz="2400" dirty="0"/>
              <a:t>de </a:t>
            </a:r>
            <a:r>
              <a:rPr lang="es-CO" sz="2400" dirty="0" smtClean="0"/>
              <a:t>vigencias previas que son de gran importancia para la ciudad.</a:t>
            </a:r>
            <a:endParaRPr lang="es-CO" sz="24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71911" y="45564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vert="horz" lIns="91427" tIns="45714" rIns="91427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sz="1700" b="1" dirty="0" smtClean="0">
                <a:solidFill>
                  <a:schemeClr val="bg1"/>
                </a:solidFill>
              </a:rPr>
              <a:t>EMPRESA DE DESARROLLO URBANO DE ARMENIA LTDA. EDUA</a:t>
            </a:r>
            <a:endParaRPr lang="es-CO" sz="1700" b="1" dirty="0">
              <a:solidFill>
                <a:schemeClr val="bg1"/>
              </a:solidFill>
            </a:endParaRPr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1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1394" y="1476375"/>
            <a:ext cx="4253507" cy="5045969"/>
          </a:xfrm>
        </p:spPr>
        <p:txBody>
          <a:bodyPr numCol="1"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CO" sz="8000" dirty="0" smtClean="0"/>
              <a:t>El </a:t>
            </a:r>
            <a:r>
              <a:rPr lang="es-CO" sz="8000" dirty="0" smtClean="0"/>
              <a:t>estado actual del </a:t>
            </a:r>
            <a:r>
              <a:rPr lang="es-CO" sz="8000" dirty="0"/>
              <a:t>Contrato interadministrativo 008 de 2015, suscrito entre la </a:t>
            </a:r>
            <a:r>
              <a:rPr lang="es-CO" sz="8000" dirty="0" err="1"/>
              <a:t>Edua</a:t>
            </a:r>
            <a:r>
              <a:rPr lang="es-CO" sz="8000" dirty="0"/>
              <a:t> y el Municipio de Armenia, el cual tiene como objeto la Construcción del centro cultural y turístico de la estación fase </a:t>
            </a:r>
            <a:r>
              <a:rPr lang="es-CO" sz="8000" dirty="0" smtClean="0"/>
              <a:t>1 y se </a:t>
            </a:r>
            <a:r>
              <a:rPr lang="es-CO" sz="8000" dirty="0"/>
              <a:t>encuentra suspendido desde </a:t>
            </a:r>
            <a:r>
              <a:rPr lang="es-ES" sz="8000" dirty="0"/>
              <a:t>12 de febrero de </a:t>
            </a:r>
            <a:r>
              <a:rPr lang="es-ES" sz="8000" dirty="0" smtClean="0"/>
              <a:t>2016</a:t>
            </a:r>
            <a:r>
              <a:rPr lang="es-ES" sz="8000" dirty="0"/>
              <a:t>.</a:t>
            </a:r>
          </a:p>
          <a:p>
            <a:pPr algn="just">
              <a:lnSpc>
                <a:spcPct val="100000"/>
              </a:lnSpc>
            </a:pPr>
            <a:endParaRPr lang="es-ES" sz="8000" dirty="0" smtClean="0"/>
          </a:p>
          <a:p>
            <a:pPr lvl="0" algn="just">
              <a:lnSpc>
                <a:spcPct val="120000"/>
              </a:lnSpc>
            </a:pPr>
            <a:r>
              <a:rPr lang="es-CO" sz="8000" dirty="0"/>
              <a:t>El estado actual de los contratos 010, 013 y 014 interadministrativos de 2015 suscritos entre </a:t>
            </a:r>
            <a:r>
              <a:rPr lang="es-CO" sz="8000" dirty="0"/>
              <a:t>la </a:t>
            </a:r>
            <a:r>
              <a:rPr lang="es-CO" sz="8000" dirty="0" err="1"/>
              <a:t>Edua</a:t>
            </a:r>
            <a:r>
              <a:rPr lang="es-CO" sz="8000" dirty="0"/>
              <a:t> y el Municipio de </a:t>
            </a:r>
            <a:r>
              <a:rPr lang="es-CO" sz="8000" dirty="0"/>
              <a:t>Armenia, en virtud del proceso de valorización, los cuales se encuentran pendientes de liquidar</a:t>
            </a:r>
            <a:r>
              <a:rPr lang="es-CO" sz="7600" dirty="0"/>
              <a:t>.</a:t>
            </a:r>
          </a:p>
          <a:p>
            <a:pPr lvl="0" algn="just"/>
            <a:endParaRPr lang="es-CO" sz="7400" dirty="0"/>
          </a:p>
          <a:p>
            <a:pPr lvl="0" algn="just"/>
            <a:endParaRPr lang="es-CO" sz="1800" dirty="0" smtClean="0"/>
          </a:p>
          <a:p>
            <a:pPr lvl="0" algn="just"/>
            <a:r>
              <a:rPr lang="es-CO" sz="1800" dirty="0" smtClean="0"/>
              <a:t> </a:t>
            </a:r>
          </a:p>
          <a:p>
            <a:endParaRPr lang="es-CO" sz="1800" dirty="0" smtClean="0"/>
          </a:p>
          <a:p>
            <a:pPr marL="0" indent="0">
              <a:buNone/>
            </a:pPr>
            <a:endParaRPr lang="es-CO" sz="1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404541" y="72228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vert="horz" lIns="91427" tIns="45714" rIns="91427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sz="1700" b="1" dirty="0" smtClean="0">
                <a:solidFill>
                  <a:schemeClr val="bg1"/>
                </a:solidFill>
              </a:rPr>
              <a:t>EMPRESA DE DESARROLLO URBANO DE ARMENIA LTDA. EDUA</a:t>
            </a:r>
            <a:endParaRPr lang="es-CO" sz="1700" b="1" dirty="0">
              <a:solidFill>
                <a:schemeClr val="bg1"/>
              </a:solidFill>
            </a:endParaRPr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2" y="26666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6429" y="849789"/>
            <a:ext cx="7416825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Aspectos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Negativos de la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Entidad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Avances</a:t>
            </a:r>
            <a:endParaRPr lang="es-CO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004941" y="1476375"/>
            <a:ext cx="4253507" cy="5117977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2000" dirty="0" smtClean="0"/>
          </a:p>
          <a:p>
            <a:pPr algn="just">
              <a:lnSpc>
                <a:spcPct val="110000"/>
              </a:lnSpc>
            </a:pPr>
            <a:r>
              <a:rPr lang="es-CO" sz="2000" dirty="0" smtClean="0"/>
              <a:t>La actual administración de la EDUA ha realizado el balance financiero, técnico y jurídico con el fin de establecer el estado del contrato interadministrativo y definir la viabilidad del proyecto.</a:t>
            </a:r>
          </a:p>
          <a:p>
            <a:pPr algn="just">
              <a:lnSpc>
                <a:spcPct val="110000"/>
              </a:lnSpc>
            </a:pPr>
            <a:endParaRPr lang="es-CO" sz="2000" dirty="0"/>
          </a:p>
          <a:p>
            <a:pPr marL="0" indent="0" algn="just">
              <a:lnSpc>
                <a:spcPct val="110000"/>
              </a:lnSpc>
              <a:buNone/>
            </a:pPr>
            <a:endParaRPr lang="es-CO" sz="2000" dirty="0" smtClean="0"/>
          </a:p>
          <a:p>
            <a:pPr algn="just">
              <a:lnSpc>
                <a:spcPct val="110000"/>
              </a:lnSpc>
            </a:pPr>
            <a:r>
              <a:rPr lang="es-CO" sz="2000" dirty="0"/>
              <a:t>Basado en evidencias encontradas en la entidad, se realizo la revisión de entregables y soportes de cumplimiento de los contratos para efectos de determinar la procedencia de la </a:t>
            </a:r>
            <a:r>
              <a:rPr lang="es-CO" sz="2000" dirty="0" smtClean="0"/>
              <a:t>liquidación </a:t>
            </a:r>
            <a:r>
              <a:rPr lang="es-CO" sz="2000" dirty="0"/>
              <a:t>de los </a:t>
            </a:r>
            <a:r>
              <a:rPr lang="es-CO" sz="2000" dirty="0" smtClean="0"/>
              <a:t>mismos.</a:t>
            </a:r>
            <a:endParaRPr lang="es-CO" sz="2000" dirty="0"/>
          </a:p>
          <a:p>
            <a:endParaRPr lang="es-CO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4872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8618" y="5382403"/>
            <a:ext cx="9721850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-35619" y="5970036"/>
            <a:ext cx="9721850" cy="756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468437" y="1332359"/>
            <a:ext cx="8856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Recursos Movilizados Presupuesto de Inversión Asignado - Ejecutado y Recursos Gestionados </a:t>
            </a:r>
          </a:p>
          <a:p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638092"/>
              </p:ext>
            </p:extLst>
          </p:nvPr>
        </p:nvGraphicFramePr>
        <p:xfrm>
          <a:off x="603835" y="2628503"/>
          <a:ext cx="8496944" cy="16697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8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27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55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350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Vigencia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Presupuesto Asignado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Recursos Gestionados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Total de Recursos Movilizados</a:t>
                      </a:r>
                      <a:r>
                        <a:rPr lang="es-CO" baseline="0" dirty="0" smtClean="0"/>
                        <a:t> </a:t>
                      </a:r>
                      <a:endParaRPr lang="es-C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%</a:t>
                      </a:r>
                      <a:r>
                        <a:rPr lang="es-CO" baseline="0" dirty="0" smtClean="0"/>
                        <a:t> </a:t>
                      </a:r>
                      <a:r>
                        <a:rPr lang="es-CO" dirty="0" smtClean="0"/>
                        <a:t>Nivel de Ejecución</a:t>
                      </a:r>
                      <a:endParaRPr lang="es-CO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43">
                <a:tc>
                  <a:txBody>
                    <a:bodyPr/>
                    <a:lstStyle/>
                    <a:p>
                      <a:r>
                        <a:rPr lang="es-CO" dirty="0" smtClean="0"/>
                        <a:t>2017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$2,933,842,197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$0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$2,933,842,197</a:t>
                      </a:r>
                      <a:endParaRPr lang="es-C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83,03%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43">
                <a:tc>
                  <a:txBody>
                    <a:bodyPr/>
                    <a:lstStyle/>
                    <a:p>
                      <a:r>
                        <a:rPr lang="es-CO" dirty="0" smtClean="0"/>
                        <a:t>2018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$4,047,695,638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$0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$4,047,695,638</a:t>
                      </a:r>
                      <a:endParaRPr lang="es-C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90%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38241"/>
              </p:ext>
            </p:extLst>
          </p:nvPr>
        </p:nvGraphicFramePr>
        <p:xfrm>
          <a:off x="1548557" y="4502458"/>
          <a:ext cx="6336704" cy="301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 Título"/>
          <p:cNvSpPr>
            <a:spLocks noGrp="1"/>
          </p:cNvSpPr>
          <p:nvPr>
            <p:ph type="title" idx="4294967295"/>
          </p:nvPr>
        </p:nvSpPr>
        <p:spPr>
          <a:xfrm>
            <a:off x="1285260" y="471102"/>
            <a:ext cx="6023937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9" y="425540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87812"/>
              </p:ext>
            </p:extLst>
          </p:nvPr>
        </p:nvGraphicFramePr>
        <p:xfrm>
          <a:off x="324421" y="1404367"/>
          <a:ext cx="4968552" cy="4900920"/>
        </p:xfrm>
        <a:graphic>
          <a:graphicData uri="http://schemas.openxmlformats.org/drawingml/2006/table">
            <a:tbl>
              <a:tblPr/>
              <a:tblGrid>
                <a:gridCol w="1271881"/>
                <a:gridCol w="1588800"/>
                <a:gridCol w="903373"/>
                <a:gridCol w="1204498"/>
              </a:tblGrid>
              <a:tr h="581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Tipo de Contrato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Interadministrativo </a:t>
                      </a:r>
                      <a:endParaRPr lang="es-CO" sz="11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N° contrato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016 de 2012</a:t>
                      </a:r>
                      <a:endParaRPr lang="es-CO" sz="11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583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Municipio de Armenia entrega a la EDUA los bienes inmuebles de su propiedad, para que ejerza control, vigilancia y administración de los mismos, determinando la tipología contractual o unilateral susceptible de realizar sobre el bien, de acuerdo a su naturaleza jurídica, su destinación, actividad comercial y normatividad que lo regula.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97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Contratista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EMPRESA DE DESARROLLO URBANO DE ARMENIA LTDA – EDUA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120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Forma de pago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90% de los ingresos se destinará para el funcionamiento, manutención y operación de la EDUA y el 10% restante se consignará a la tesorería del Municipio.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52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Fecha de Inicio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Abril 25 de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 (Prorrogado marzo de 2016 )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65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Fecha de Terminación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Abril 24 de 2020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5436989" y="-527207"/>
            <a:ext cx="3575221" cy="762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ACTIVIDADES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REALIZADAS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Administración de 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570 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bienes inmuebles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propiedad del municipio a través de contratos de arrendamiento, retomando la administración del Centro Comercial del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Café,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realizando las siguientes actividades: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Elaboración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contratos y acuerdos de pago.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Atención al público.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Coordinación del traslado pacífico y concertado de los arrendatarios ubicados frente a Ventanilla Verde con el apoyo de la administración municipal.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Funcionamiento del Centro Comercial del Café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desde 2017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Apoyo permanente en acomodación en el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C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. C. del Café.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Apoyo logístico y jurídico para la elección de los dos representantes del CCC  a la junta directiva.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Instalación sistema de vigilancia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vigencia 2018.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ctr" defTabSz="457138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EJECUCIÓN CONTRACTUAL</a:t>
            </a:r>
            <a:endParaRPr kumimoji="0" lang="es-CO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defTabSz="457138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 </a:t>
            </a:r>
            <a:endParaRPr kumimoji="0" lang="es-CO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0" marR="0" lvl="0" indent="0" defTabSz="457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68" y="5723037"/>
            <a:ext cx="3670261" cy="1164498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 idx="4294967295"/>
          </p:nvPr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0704" y="1012437"/>
            <a:ext cx="6785432" cy="3416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CO" sz="1800" b="1" dirty="0" smtClean="0">
                <a:solidFill>
                  <a:schemeClr val="lt1"/>
                </a:solidFill>
              </a:rPr>
              <a:t>2. Metas </a:t>
            </a:r>
            <a:r>
              <a:rPr lang="es-CO" sz="1800" b="1" dirty="0">
                <a:solidFill>
                  <a:schemeClr val="lt1"/>
                </a:solidFill>
              </a:rPr>
              <a:t>Plan de Acción 2018  y Plan de </a:t>
            </a:r>
            <a:r>
              <a:rPr lang="es-CO" sz="1800" b="1" dirty="0" smtClean="0">
                <a:solidFill>
                  <a:schemeClr val="lt1"/>
                </a:solidFill>
              </a:rPr>
              <a:t>Desarrollo 2016-2019 </a:t>
            </a:r>
            <a:endParaRPr lang="es-CO" sz="18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3"/>
          <p:cNvSpPr/>
          <p:nvPr/>
        </p:nvSpPr>
        <p:spPr>
          <a:xfrm>
            <a:off x="6837405" y="6114371"/>
            <a:ext cx="2240692" cy="690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753761" y="3091416"/>
            <a:ext cx="77723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1" name="1 Título"/>
          <p:cNvSpPr>
            <a:spLocks noGrp="1"/>
          </p:cNvSpPr>
          <p:nvPr>
            <p:ph type="title" idx="4294967295"/>
          </p:nvPr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32530"/>
              </p:ext>
            </p:extLst>
          </p:nvPr>
        </p:nvGraphicFramePr>
        <p:xfrm>
          <a:off x="4639959" y="1137338"/>
          <a:ext cx="3447671" cy="2897948"/>
        </p:xfrm>
        <a:graphic>
          <a:graphicData uri="http://schemas.openxmlformats.org/drawingml/2006/table">
            <a:tbl>
              <a:tblPr firstRow="1" firstCol="1" bandRow="1"/>
              <a:tblGrid>
                <a:gridCol w="3447671"/>
              </a:tblGrid>
              <a:tr h="432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BENEFICIOS DE LOS ARRENDATARIOS</a:t>
                      </a:r>
                      <a:endParaRPr lang="es-CO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64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Cuatro meses de gracia a partir del acta de inicio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82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 el canon de arrendamiento se incluye:</a:t>
                      </a:r>
                    </a:p>
                    <a:p>
                      <a:pPr marL="1143000" lvl="2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Servicios públicos (energía, agua) </a:t>
                      </a:r>
                    </a:p>
                    <a:p>
                      <a:pPr marL="1143000" lvl="2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Vigilancia y aseo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0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Posibilidad de suscribir contratos a 3, 6 o 12 meses de acuerdo a su capacidad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96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Suscripción de acuerdos de pago con deudores morosos con el 10% de cuota inicial y el saldo diferido a 24 meses.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31228"/>
              </p:ext>
            </p:extLst>
          </p:nvPr>
        </p:nvGraphicFramePr>
        <p:xfrm>
          <a:off x="383058" y="4107078"/>
          <a:ext cx="8438306" cy="2712884"/>
        </p:xfrm>
        <a:graphic>
          <a:graphicData uri="http://schemas.openxmlformats.org/drawingml/2006/table">
            <a:tbl>
              <a:tblPr firstRow="1" firstCol="1" bandRow="1"/>
              <a:tblGrid>
                <a:gridCol w="2824609"/>
                <a:gridCol w="2824609"/>
                <a:gridCol w="2789088"/>
              </a:tblGrid>
              <a:tr h="4695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Inmuebles administrados por la EDUA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79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Contrato Interadministrativo 016 de 2012</a:t>
                      </a:r>
                      <a:endParaRPr lang="es-CO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Centro</a:t>
                      </a:r>
                      <a:r>
                        <a:rPr lang="es-CO" sz="16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Comercial del Café</a:t>
                      </a:r>
                      <a:endParaRPr lang="es-CO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Otros Arrendamientos</a:t>
                      </a:r>
                      <a:endParaRPr lang="es-CO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s-CO" sz="16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locales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489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190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Contratos vigentes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302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190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Locales/</a:t>
                      </a:r>
                      <a:r>
                        <a:rPr lang="es-CO" sz="16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bienes arrendados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374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190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Loc. Ancla</a:t>
                      </a:r>
                      <a:r>
                        <a:rPr lang="es-CO" sz="16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-otros arrendados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06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Locales disponibles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115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s-CO" sz="16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bienes arrendados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380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190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object 2"/>
          <p:cNvSpPr>
            <a:spLocks noChangeAspect="1" noChangeArrowheads="1"/>
          </p:cNvSpPr>
          <p:nvPr/>
        </p:nvSpPr>
        <p:spPr bwMode="auto">
          <a:xfrm>
            <a:off x="343499" y="1116335"/>
            <a:ext cx="1997146" cy="14176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20" name="Picture 8" descr="naxuy4wNsQgMlXQVkvwy7_KXnhhnBs5pAoI9pGc89R3T66brHT1Yfhc3BiAo5V_Ly6D6FfiISKNLI5Jbd-7TXoVFrJU=s2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69" y="2625541"/>
            <a:ext cx="1877318" cy="14022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G_20181204_095558843.jpg"/>
          <p:cNvSpPr>
            <a:spLocks noChangeAspect="1" noChangeArrowheads="1"/>
          </p:cNvSpPr>
          <p:nvPr/>
        </p:nvSpPr>
        <p:spPr bwMode="auto">
          <a:xfrm>
            <a:off x="163184" y="-1555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78" y="1116335"/>
            <a:ext cx="1836589" cy="141763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9" y="2625540"/>
            <a:ext cx="1997146" cy="140224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99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/>
          </p:nvPr>
        </p:nvGraphicFramePr>
        <p:xfrm>
          <a:off x="5220965" y="900311"/>
          <a:ext cx="2016224" cy="4001640"/>
        </p:xfrm>
        <a:graphic>
          <a:graphicData uri="http://schemas.openxmlformats.org/drawingml/2006/table">
            <a:tbl>
              <a:tblPr firstRow="1" firstCol="1" bandRow="1"/>
              <a:tblGrid>
                <a:gridCol w="2016224"/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INTERVENCIONES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Andenes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Canales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Canchas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Causes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Cerramientos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Compactación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Demoliciones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Derrumbes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Descargue y Mantenimiento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Deslizamientos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Escombros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fresados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Instalaciones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Mallas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Mantenimientos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Pasamanos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Pavimentos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Visitas Técnicas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Reparcheos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Represamientos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Sardinel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Trincho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Tuberías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Vallas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2" marR="42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1 Título"/>
          <p:cNvSpPr>
            <a:spLocks noGrp="1"/>
          </p:cNvSpPr>
          <p:nvPr>
            <p:ph type="title" idx="4294967295"/>
          </p:nvPr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5091114"/>
            <a:ext cx="2015778" cy="142557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15" y="5091112"/>
            <a:ext cx="2052007" cy="1425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3132559"/>
            <a:ext cx="2049463" cy="14401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73" y="5096687"/>
            <a:ext cx="2049463" cy="14279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aphicFrame>
        <p:nvGraphicFramePr>
          <p:cNvPr id="17" name="Marcador de contenido 2"/>
          <p:cNvGraphicFramePr>
            <a:graphicFrameLocks noGrp="1"/>
          </p:cNvGraphicFramePr>
          <p:nvPr>
            <p:ph idx="1"/>
            <p:extLst/>
          </p:nvPr>
        </p:nvGraphicFramePr>
        <p:xfrm>
          <a:off x="163184" y="970820"/>
          <a:ext cx="4769749" cy="3855720"/>
        </p:xfrm>
        <a:graphic>
          <a:graphicData uri="http://schemas.openxmlformats.org/drawingml/2006/table">
            <a:tbl>
              <a:tblPr/>
              <a:tblGrid>
                <a:gridCol w="929498"/>
                <a:gridCol w="1504900"/>
                <a:gridCol w="823183"/>
                <a:gridCol w="1512168"/>
              </a:tblGrid>
              <a:tr h="296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Contrato</a:t>
                      </a:r>
                      <a:endParaRPr lang="es-CO" sz="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INTERADMINISTRATIVO</a:t>
                      </a:r>
                      <a:endParaRPr lang="es-CO" sz="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 contrato</a:t>
                      </a:r>
                      <a:endParaRPr lang="es-CO" sz="9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003 </a:t>
                      </a:r>
                      <a:r>
                        <a:rPr lang="es-ES" sz="9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CO" sz="9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Apoyar procesos necesarios en el fortalecimiento del espacio público mediante la contratación de personal de mano de obra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5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Contratante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 DE ARMENIA – SECRETARIA DE INFRAESTRUCTURA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2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Contratista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EMPRESA DE DESARROLLO URBANO DE ARMENIA – EDUA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5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Jaime Julián Torres </a:t>
                      </a:r>
                      <a:r>
                        <a:rPr lang="es-MX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Velásquez </a:t>
                      </a: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Supervisor de la Secretaria de Infraestructura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5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 EDUA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Gerente Edua / Director Técnico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2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Inicial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$107.612.447.80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5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Adicional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2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Total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$107.612.447.80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2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Duración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Cuatro (4) meses Quince (15) días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5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de Inicio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de Agosto de 2018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5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de Terminación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de Diciembre de 2018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5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Estado a la fecha: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ejecución y terminación  el 31 de diciembre</a:t>
                      </a:r>
                      <a:r>
                        <a:rPr lang="es-CO" sz="1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2018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1620391"/>
            <a:ext cx="2049463" cy="13681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5091112"/>
            <a:ext cx="2049463" cy="14255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2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3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123225"/>
              </p:ext>
            </p:extLst>
          </p:nvPr>
        </p:nvGraphicFramePr>
        <p:xfrm>
          <a:off x="252413" y="1044327"/>
          <a:ext cx="7344816" cy="2952328"/>
        </p:xfrm>
        <a:graphic>
          <a:graphicData uri="http://schemas.openxmlformats.org/drawingml/2006/table">
            <a:tbl>
              <a:tblPr/>
              <a:tblGrid>
                <a:gridCol w="1668066"/>
                <a:gridCol w="1878569"/>
                <a:gridCol w="1047806"/>
                <a:gridCol w="2750375"/>
              </a:tblGrid>
              <a:tr h="271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Tipo de Contrato</a:t>
                      </a:r>
                      <a:endParaRPr lang="es-CO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Interadministrativo </a:t>
                      </a:r>
                      <a:endParaRPr lang="es-CO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N° contrato</a:t>
                      </a:r>
                      <a:endParaRPr lang="es-CO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035 de 2017</a:t>
                      </a:r>
                      <a:endParaRPr lang="es-CO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1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Objeto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Apoyar la gestión de la secretaría de tránsito y transporte de Armenia en la operación del parqueadero para los vehículos inmovilizados por ésta, en cumplimiento de sus funciones legales.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95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Contratista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EMPRESA DE DESARROLLO URBANO DE ARMENIA LTDA - EDUA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360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Forma de pago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 Del recaudo por servicio de </a:t>
                      </a:r>
                      <a:r>
                        <a:rPr lang="es-CO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gruas</a:t>
                      </a: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Corresponde a la Secretaria de Tránsito y Transporte de Armenia el cien por ciento (100%) del recaudo total mensual que realice la Empresa de Desarrollo Urbano de Armenia LTDA – EDUA. Este porcentaje se aplicará al valor antes de IVA. </a:t>
                      </a: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 Del recaudo por servicio de parqueadero: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Corresponde a la Secretaria de Tránsito y Transporte de Armenia el veinte por ciento (20%) del 100% del recaudo total mensual y el 80% restante a la Empresa de Desarrollo Urbano de Armenia LTDA. Este porcentaje se aplicará al valor antes de IVA.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4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Fecha de Inicio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Julio 01 de 2017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4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Fecha de </a:t>
                      </a:r>
                      <a:r>
                        <a:rPr lang="es-ES" sz="9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Terminación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Diciembre  </a:t>
                      </a:r>
                      <a:r>
                        <a:rPr lang="es-ES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31 de 2018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Resultado de imagen para imagenes patios setta arme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21" y="4140671"/>
            <a:ext cx="3030538" cy="230425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22118"/>
              </p:ext>
            </p:extLst>
          </p:nvPr>
        </p:nvGraphicFramePr>
        <p:xfrm>
          <a:off x="756469" y="4244155"/>
          <a:ext cx="4509111" cy="2176863"/>
        </p:xfrm>
        <a:graphic>
          <a:graphicData uri="http://schemas.openxmlformats.org/drawingml/2006/table">
            <a:tbl>
              <a:tblPr firstRow="1" firstCol="1" bandRow="1"/>
              <a:tblGrid>
                <a:gridCol w="1567669"/>
                <a:gridCol w="1468658"/>
                <a:gridCol w="1472784"/>
              </a:tblGrid>
              <a:tr h="25618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x-non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AÑO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25618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x-non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COMPARATIVO RECAUDO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256183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Parqueadero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Grúa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83582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r>
                        <a:rPr lang="x-non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 de </a:t>
                      </a:r>
                      <a:r>
                        <a:rPr lang="x-non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x-non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x-non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210.813.122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x-non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266.681.502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035 de 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25618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x-non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AÑO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256183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Parqueadero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Grúa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1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035 de 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157,512,103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115,136,573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1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3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00421"/>
              </p:ext>
            </p:extLst>
          </p:nvPr>
        </p:nvGraphicFramePr>
        <p:xfrm>
          <a:off x="468436" y="1044329"/>
          <a:ext cx="6477055" cy="5340374"/>
        </p:xfrm>
        <a:graphic>
          <a:graphicData uri="http://schemas.openxmlformats.org/drawingml/2006/table">
            <a:tbl>
              <a:tblPr/>
              <a:tblGrid>
                <a:gridCol w="2198634"/>
                <a:gridCol w="1842098"/>
                <a:gridCol w="824521"/>
                <a:gridCol w="1611802"/>
              </a:tblGrid>
              <a:tr h="854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Tipo de Contrato</a:t>
                      </a:r>
                      <a:endParaRPr lang="es-CO" sz="1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INTERADMINISTRATIVO</a:t>
                      </a:r>
                      <a:endParaRPr lang="es-CO" sz="1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N° contrato</a:t>
                      </a:r>
                      <a:endParaRPr lang="es-CO" sz="1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020 DE 2017</a:t>
                      </a:r>
                      <a:endParaRPr lang="es-CO" sz="1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Objeto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Estudios de suelos, geotécnicos , diseños estructurales, hidrosanitarios y viales en diferentes sectores del Municipio de Armenia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8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Contratante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MUNICIPIO DE ARMENIA – SECRETARIA DE INFRAESTRUCTURA</a:t>
                      </a: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Contratista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EMPRESA DE DESARROLLO URBANO DE ARMENIA – EDUA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 Inicial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$399.999.785.62</a:t>
                      </a: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 Adicional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 Total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$399.999.785.62 </a:t>
                      </a: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 reducción 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$117.707.910.00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</a:t>
                      </a:r>
                      <a:r>
                        <a:rPr lang="es-CO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total final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$282.291.877.72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Duración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Inicial: Hasta el 29 de diciembre de 2017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de Inicio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 de Octubre de 2017</a:t>
                      </a: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de Terminación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 de Diciembre de 2017</a:t>
                      </a: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40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Acta de suspensión temporal 01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 de Diciembre de 2017</a:t>
                      </a: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de reinicio 01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de Febrero de 2017</a:t>
                      </a: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Prórroga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meses desde el 18 de Febrero de 2018</a:t>
                      </a: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Nueva fecha de terminación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 de Junio de 2018</a:t>
                      </a: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Suspensión temporal 02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 de Junio de 2018</a:t>
                      </a: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de reinicio 02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 de diciembre de 2018 </a:t>
                      </a: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de terminación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 de diciembre de 2018</a:t>
                      </a:r>
                    </a:p>
                  </a:txBody>
                  <a:tcPr marL="37465" marR="3746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5" descr="Resultado de imagen para IMAGENES Estudios de suelos, geotÃ©cnicos , diseÃ±os estructurales, hidrosanitarios y vi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65" y="1836415"/>
            <a:ext cx="2421589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3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942754"/>
              </p:ext>
            </p:extLst>
          </p:nvPr>
        </p:nvGraphicFramePr>
        <p:xfrm>
          <a:off x="163184" y="972319"/>
          <a:ext cx="7506052" cy="3168353"/>
        </p:xfrm>
        <a:graphic>
          <a:graphicData uri="http://schemas.openxmlformats.org/drawingml/2006/table">
            <a:tbl>
              <a:tblPr/>
              <a:tblGrid>
                <a:gridCol w="2100459"/>
                <a:gridCol w="2064725"/>
                <a:gridCol w="930245"/>
                <a:gridCol w="2410623"/>
              </a:tblGrid>
              <a:tr h="444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Tipo de Contrato</a:t>
                      </a:r>
                      <a:endParaRPr lang="es-CO" sz="1100" dirty="0"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Arial" panose="020B0604020202020204" pitchFamily="34" charset="0"/>
                        </a:rPr>
                        <a:t>INTERADMINISTRATIVO</a:t>
                      </a:r>
                      <a:endParaRPr lang="es-CO" sz="1100" dirty="0">
                        <a:effectLst/>
                        <a:latin typeface="Arial Black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N° contrato</a:t>
                      </a:r>
                      <a:endParaRPr lang="es-CO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021 de 2017</a:t>
                      </a:r>
                      <a:endParaRPr lang="es-CO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8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Objeto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Adecuación del paradero de taxistas del Municipio de Armenia 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2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Contratante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MUNICIPIO DE ARMENIA – SECRETARIA DE INFRAESTRUCTURA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2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Contratista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EMPRESA DE DESARROLLO URBANO DE ARMENIA LTDA– EDUA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2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Valor Inicial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$205.561.521.53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2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Valor Adicional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$ 70.598.645,14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2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Valor Total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$ 276.160.166,67 	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2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Duración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Cinco (05) meses 15 días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2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Fecha de Inicio 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 de noviembre de 2017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2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Fecha de Terminación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 de abril de 2018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2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Fecha Acta de Recibo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 de mayo de 2018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2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Estado a la fecha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Terminado y liquidado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C:\Users\DUBER\Documents\DUBER\EDUA1\CONTRATO No. 020-021-022-023\Cto_Obra_Nº_06_Paradero_Taxistas_2017\ARCHIVO FOTOGRÁFICO\IMG-20180512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1" y="4442767"/>
            <a:ext cx="4063999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01" y="4442767"/>
            <a:ext cx="4207504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32533" y="38100"/>
            <a:ext cx="5612959" cy="653106"/>
          </a:xfrm>
          <a:prstGeom prst="rect">
            <a:avLst/>
          </a:prstGeom>
          <a:solidFill>
            <a:srgbClr val="FF0000"/>
          </a:solidFill>
        </p:spPr>
        <p:txBody>
          <a:bodyPr lIns="91427" tIns="45714" rIns="91427" bIns="45714">
            <a:normAutofit/>
          </a:bodyPr>
          <a:lstStyle/>
          <a:p>
            <a:pPr algn="l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DESARROLLO URBANO DE ARMENIA LTDA. EDUA</a:t>
            </a:r>
          </a:p>
        </p:txBody>
      </p:sp>
      <p:pic>
        <p:nvPicPr>
          <p:cNvPr id="3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4" y="2"/>
            <a:ext cx="1097341" cy="6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324211"/>
              </p:ext>
            </p:extLst>
          </p:nvPr>
        </p:nvGraphicFramePr>
        <p:xfrm>
          <a:off x="176249" y="1044327"/>
          <a:ext cx="7276963" cy="3256030"/>
        </p:xfrm>
        <a:graphic>
          <a:graphicData uri="http://schemas.openxmlformats.org/drawingml/2006/table">
            <a:tbl>
              <a:tblPr/>
              <a:tblGrid>
                <a:gridCol w="2050992"/>
                <a:gridCol w="1871701"/>
                <a:gridCol w="965142"/>
                <a:gridCol w="2389128"/>
              </a:tblGrid>
              <a:tr h="2616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Tipo de Contrato</a:t>
                      </a:r>
                      <a:endParaRPr lang="es-CO" sz="1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INTERADMINISTRATIVO</a:t>
                      </a:r>
                      <a:endParaRPr lang="es-CO" sz="1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N° contrato</a:t>
                      </a:r>
                      <a:endParaRPr lang="es-CO" sz="1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022 de 2017</a:t>
                      </a:r>
                      <a:endParaRPr lang="es-CO" sz="1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Objeto</a:t>
                      </a:r>
                      <a:endParaRPr lang="es-CO" sz="12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i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Realizar las actividades de mejora y adecuación de la infraestructura existente del Centro de Zoonosis del Municipio de Ar</a:t>
                      </a:r>
                      <a:r>
                        <a:rPr lang="es-MX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menia </a:t>
                      </a:r>
                      <a:endParaRPr lang="es-CO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3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Contratante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MUNICIPIO DE ARMENIA – SECRETARIA DE INFRAESTRUCTURA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3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Contratista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EMPRESA DE DESARROLLO URBANO DE ARMENIA LTDA– EDUA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3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Supervisor 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Supervisor de la Secretaria de Infraestructura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3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Supervisor EDUA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Director Técnico EDUA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3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Valor Inicial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$ 146.293.033.10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3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Valor Adicional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$ 65.000.000,00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3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Valor Total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$ 211.293.033,10 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3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Duración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Cinco (05) meses 15 días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3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Fecha de Inicio 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 de noviembre de 2017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3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Fecha de Terminación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16 de mayo de 2018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3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Fecha Acta de Recibo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25 de mayo de 2018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0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Estado a la fecha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Terminado y Liquidado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 descr="E:\FOTOS\fotos 12\13257a23-25d2-42f9-9559-b4d24eef26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" y="4356695"/>
            <a:ext cx="4468525" cy="2408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FOTOS\fotos 12\3e5e943e-863b-490d-bfe1-a34cad1893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65" y="4363529"/>
            <a:ext cx="3211755" cy="240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2747</Words>
  <Application>Microsoft Office PowerPoint</Application>
  <PresentationFormat>Personalizado</PresentationFormat>
  <Paragraphs>563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Diseño personalizado</vt:lpstr>
      <vt:lpstr>1_Diseño personalizado</vt:lpstr>
      <vt:lpstr>Presentación de PowerPoint</vt:lpstr>
      <vt:lpstr>EMPRESA DE DESARROLLO URBANO DE ARMENIA LTDA. EDUA</vt:lpstr>
      <vt:lpstr>EMPRESA DE DESARROLLO URBANO DE ARMENIA LTDA. EDUA</vt:lpstr>
      <vt:lpstr>EMPRESA DE DESARROLLO URBANO DE ARMENIA LTDA. EDUA</vt:lpstr>
      <vt:lpstr>EMPRESA DE DESARROLLO URBANO DE ARMENIA LTDA. EDUA</vt:lpstr>
      <vt:lpstr>EMPRESA DE DESARROLLO URBANO DE ARMENIA LTDA. EDUA</vt:lpstr>
      <vt:lpstr>EMPRESA DE DESARROLLO URBANO DE ARMENIA LTDA. EDUA</vt:lpstr>
      <vt:lpstr>EMPRESA DE DESARROLLO URBANO DE ARMENIA LTDA. EDUA</vt:lpstr>
      <vt:lpstr>EMPRESA DE DESARROLLO URBANO DE ARMENIA LTDA. EDUA</vt:lpstr>
      <vt:lpstr>EMPRESA DE DESARROLLO URBANO DE ARMENIA LTDA. EDUA</vt:lpstr>
      <vt:lpstr>Presentación de PowerPoint</vt:lpstr>
      <vt:lpstr>Presentación de PowerPoint</vt:lpstr>
      <vt:lpstr>EMPRESA DE DESARROLLO URBANO DE ARMENIA LTDA. EDUA</vt:lpstr>
      <vt:lpstr>EMPRESA DE DESARROLLO URBANO DE ARMENIA LTDA. EDUA</vt:lpstr>
      <vt:lpstr>EMPRESA DE DESARROLLO URBANO DE ARMENIA LTDA. EDUA</vt:lpstr>
      <vt:lpstr>EMPRESA DE DESARROLLO URBANO DE ARMENIA LTDA. EDUA</vt:lpstr>
      <vt:lpstr>EMPRESA DE DESARROLLO URBANO DE ARMENIA LTDA. EDUA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PUCHIS</dc:creator>
  <cp:lastModifiedBy>admin</cp:lastModifiedBy>
  <cp:revision>223</cp:revision>
  <cp:lastPrinted>2018-12-19T20:39:12Z</cp:lastPrinted>
  <dcterms:created xsi:type="dcterms:W3CDTF">2016-01-19T20:00:41Z</dcterms:created>
  <dcterms:modified xsi:type="dcterms:W3CDTF">2018-12-20T22:02:00Z</dcterms:modified>
</cp:coreProperties>
</file>