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5" r:id="rId2"/>
    <p:sldMasterId id="2147483737" r:id="rId3"/>
  </p:sldMasterIdLst>
  <p:notesMasterIdLst>
    <p:notesMasterId r:id="rId17"/>
  </p:notesMasterIdLst>
  <p:handoutMasterIdLst>
    <p:handoutMasterId r:id="rId18"/>
  </p:handoutMasterIdLst>
  <p:sldIdLst>
    <p:sldId id="256" r:id="rId4"/>
    <p:sldId id="379" r:id="rId5"/>
    <p:sldId id="383" r:id="rId6"/>
    <p:sldId id="391" r:id="rId7"/>
    <p:sldId id="402" r:id="rId8"/>
    <p:sldId id="386" r:id="rId9"/>
    <p:sldId id="389" r:id="rId10"/>
    <p:sldId id="393" r:id="rId11"/>
    <p:sldId id="404" r:id="rId12"/>
    <p:sldId id="396" r:id="rId13"/>
    <p:sldId id="397" r:id="rId14"/>
    <p:sldId id="403" r:id="rId15"/>
    <p:sldId id="400" r:id="rId16"/>
  </p:sldIdLst>
  <p:sldSz cx="9721850" cy="7561263"/>
  <p:notesSz cx="9296400" cy="7010400"/>
  <p:defaultTextStyle>
    <a:defPPr>
      <a:defRPr lang="es-CO"/>
    </a:defPPr>
    <a:lvl1pPr marL="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7FC600"/>
    <a:srgbClr val="EC6A47"/>
    <a:srgbClr val="330AA6"/>
    <a:srgbClr val="2CAE9A"/>
    <a:srgbClr val="EB5C36"/>
    <a:srgbClr val="0372B4"/>
    <a:srgbClr val="40A768"/>
    <a:srgbClr val="EA6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7" autoAdjust="0"/>
    <p:restoredTop sz="92808"/>
  </p:normalViewPr>
  <p:slideViewPr>
    <p:cSldViewPr>
      <p:cViewPr>
        <p:scale>
          <a:sx n="66" d="100"/>
          <a:sy n="66" d="100"/>
        </p:scale>
        <p:origin x="-2178" y="-372"/>
      </p:cViewPr>
      <p:guideLst>
        <p:guide orient="horz" pos="2382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C3B47-4DAA-4B64-8507-D5C9B70C3D80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AB3019B-B854-4936-ABE3-9F5D6E0926A5}">
      <dgm:prSet phldrT="[Texto]" custT="1"/>
      <dgm:spPr/>
      <dgm:t>
        <a:bodyPr/>
        <a:lstStyle/>
        <a:p>
          <a:r>
            <a:rPr lang="es-CO" sz="2000" b="1" dirty="0" smtClean="0"/>
            <a:t>GESTIÓN Y FORTALECIMIENTO DEL DESARROLLO URBANÍSTICO TERRITORIAL </a:t>
          </a:r>
          <a:endParaRPr lang="es-CO" sz="2000" b="1" dirty="0"/>
        </a:p>
      </dgm:t>
    </dgm:pt>
    <dgm:pt modelId="{95011BC0-1655-4320-BF80-B178D7FA0621}" type="parTrans" cxnId="{D7577E69-DDDD-4C58-A988-F3AA1D2EBDA2}">
      <dgm:prSet/>
      <dgm:spPr/>
      <dgm:t>
        <a:bodyPr/>
        <a:lstStyle/>
        <a:p>
          <a:endParaRPr lang="es-CO"/>
        </a:p>
      </dgm:t>
    </dgm:pt>
    <dgm:pt modelId="{DCD2609A-9FBB-452C-BE19-1873B705A9F2}" type="sibTrans" cxnId="{D7577E69-DDDD-4C58-A988-F3AA1D2EBDA2}">
      <dgm:prSet/>
      <dgm:spPr/>
      <dgm:t>
        <a:bodyPr/>
        <a:lstStyle/>
        <a:p>
          <a:endParaRPr lang="es-CO"/>
        </a:p>
      </dgm:t>
    </dgm:pt>
    <dgm:pt modelId="{1BEF69F8-3EEE-4473-B12A-7C2F8CDD0992}" type="pres">
      <dgm:prSet presAssocID="{65BC3B47-4DAA-4B64-8507-D5C9B70C3D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1B6F83D-EC26-486C-9BC1-4566D28E7276}" type="pres">
      <dgm:prSet presAssocID="{DAB3019B-B854-4936-ABE3-9F5D6E0926A5}" presName="root" presStyleCnt="0"/>
      <dgm:spPr/>
    </dgm:pt>
    <dgm:pt modelId="{E60C45DB-95D2-4328-B0CE-1D0810C430C5}" type="pres">
      <dgm:prSet presAssocID="{DAB3019B-B854-4936-ABE3-9F5D6E0926A5}" presName="rootComposite" presStyleCnt="0"/>
      <dgm:spPr/>
    </dgm:pt>
    <dgm:pt modelId="{10DA6DC4-9BBC-4E1B-B6AF-34544E485BD9}" type="pres">
      <dgm:prSet presAssocID="{DAB3019B-B854-4936-ABE3-9F5D6E0926A5}" presName="rootText" presStyleLbl="node1" presStyleIdx="0" presStyleCnt="1" custScaleX="354939" custScaleY="488017" custLinFactNeighborX="-45109" custLinFactNeighborY="-35851"/>
      <dgm:spPr/>
      <dgm:t>
        <a:bodyPr/>
        <a:lstStyle/>
        <a:p>
          <a:endParaRPr lang="es-CO"/>
        </a:p>
      </dgm:t>
    </dgm:pt>
    <dgm:pt modelId="{E1E062A3-E965-4052-A90A-738ECA2A59C9}" type="pres">
      <dgm:prSet presAssocID="{DAB3019B-B854-4936-ABE3-9F5D6E0926A5}" presName="rootConnector" presStyleLbl="node1" presStyleIdx="0" presStyleCnt="1"/>
      <dgm:spPr/>
      <dgm:t>
        <a:bodyPr/>
        <a:lstStyle/>
        <a:p>
          <a:endParaRPr lang="es-CO"/>
        </a:p>
      </dgm:t>
    </dgm:pt>
    <dgm:pt modelId="{DE4BB51C-295C-42E2-B8F7-F09D69343A65}" type="pres">
      <dgm:prSet presAssocID="{DAB3019B-B854-4936-ABE3-9F5D6E0926A5}" presName="childShape" presStyleCnt="0"/>
      <dgm:spPr/>
    </dgm:pt>
  </dgm:ptLst>
  <dgm:cxnLst>
    <dgm:cxn modelId="{470B19C2-E524-4448-A78F-0D8BC21E986A}" type="presOf" srcId="{DAB3019B-B854-4936-ABE3-9F5D6E0926A5}" destId="{E1E062A3-E965-4052-A90A-738ECA2A59C9}" srcOrd="1" destOrd="0" presId="urn:microsoft.com/office/officeart/2005/8/layout/hierarchy3"/>
    <dgm:cxn modelId="{C18FB33D-9198-481A-8CE9-C0DEF02BD4B7}" type="presOf" srcId="{65BC3B47-4DAA-4B64-8507-D5C9B70C3D80}" destId="{1BEF69F8-3EEE-4473-B12A-7C2F8CDD0992}" srcOrd="0" destOrd="0" presId="urn:microsoft.com/office/officeart/2005/8/layout/hierarchy3"/>
    <dgm:cxn modelId="{C4A57A0C-AEA5-44F9-8A1F-DDB90FF64917}" type="presOf" srcId="{DAB3019B-B854-4936-ABE3-9F5D6E0926A5}" destId="{10DA6DC4-9BBC-4E1B-B6AF-34544E485BD9}" srcOrd="0" destOrd="0" presId="urn:microsoft.com/office/officeart/2005/8/layout/hierarchy3"/>
    <dgm:cxn modelId="{D7577E69-DDDD-4C58-A988-F3AA1D2EBDA2}" srcId="{65BC3B47-4DAA-4B64-8507-D5C9B70C3D80}" destId="{DAB3019B-B854-4936-ABE3-9F5D6E0926A5}" srcOrd="0" destOrd="0" parTransId="{95011BC0-1655-4320-BF80-B178D7FA0621}" sibTransId="{DCD2609A-9FBB-452C-BE19-1873B705A9F2}"/>
    <dgm:cxn modelId="{A57CBFF1-1D98-4D47-A6E3-158F42A9E12B}" type="presParOf" srcId="{1BEF69F8-3EEE-4473-B12A-7C2F8CDD0992}" destId="{91B6F83D-EC26-486C-9BC1-4566D28E7276}" srcOrd="0" destOrd="0" presId="urn:microsoft.com/office/officeart/2005/8/layout/hierarchy3"/>
    <dgm:cxn modelId="{4CF118E9-8967-4F7C-B1BC-A74062CF68B2}" type="presParOf" srcId="{91B6F83D-EC26-486C-9BC1-4566D28E7276}" destId="{E60C45DB-95D2-4328-B0CE-1D0810C430C5}" srcOrd="0" destOrd="0" presId="urn:microsoft.com/office/officeart/2005/8/layout/hierarchy3"/>
    <dgm:cxn modelId="{FF6C187C-82A9-4397-A99F-99A0C7460A38}" type="presParOf" srcId="{E60C45DB-95D2-4328-B0CE-1D0810C430C5}" destId="{10DA6DC4-9BBC-4E1B-B6AF-34544E485BD9}" srcOrd="0" destOrd="0" presId="urn:microsoft.com/office/officeart/2005/8/layout/hierarchy3"/>
    <dgm:cxn modelId="{8C42336B-F845-4228-8881-D8D61EA8E045}" type="presParOf" srcId="{E60C45DB-95D2-4328-B0CE-1D0810C430C5}" destId="{E1E062A3-E965-4052-A90A-738ECA2A59C9}" srcOrd="1" destOrd="0" presId="urn:microsoft.com/office/officeart/2005/8/layout/hierarchy3"/>
    <dgm:cxn modelId="{C62586EA-B561-446A-9F5F-C8EB6B8E0B81}" type="presParOf" srcId="{91B6F83D-EC26-486C-9BC1-4566D28E7276}" destId="{DE4BB51C-295C-42E2-B8F7-F09D69343A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A6DC4-9BBC-4E1B-B6AF-34544E485BD9}">
      <dsp:nvSpPr>
        <dsp:cNvPr id="0" name=""/>
        <dsp:cNvSpPr/>
      </dsp:nvSpPr>
      <dsp:spPr>
        <a:xfrm>
          <a:off x="0" y="315661"/>
          <a:ext cx="2198740" cy="15115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GESTIÓN Y FORTALECIMIENTO DEL DESARROLLO URBANÍSTICO TERRITORIAL </a:t>
          </a:r>
          <a:endParaRPr lang="es-CO" sz="2000" b="1" kern="1200" dirty="0"/>
        </a:p>
      </dsp:txBody>
      <dsp:txXfrm>
        <a:off x="44272" y="359933"/>
        <a:ext cx="2110196" cy="1423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6608" tIns="48305" rIns="96608" bIns="4830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6608" tIns="48305" rIns="96608" bIns="48305" rtlCol="0"/>
          <a:lstStyle>
            <a:lvl1pPr algn="r">
              <a:defRPr sz="1200"/>
            </a:lvl1pPr>
          </a:lstStyle>
          <a:p>
            <a:fld id="{4D8B5A91-15F9-4E02-9F17-30DC40573BE5}" type="datetimeFigureOut">
              <a:rPr lang="es-CO" smtClean="0"/>
              <a:t>27/08/2019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6608" tIns="48305" rIns="96608" bIns="4830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6608" tIns="48305" rIns="96608" bIns="48305" rtlCol="0" anchor="b"/>
          <a:lstStyle>
            <a:lvl1pPr algn="r">
              <a:defRPr sz="1200"/>
            </a:lvl1pPr>
          </a:lstStyle>
          <a:p>
            <a:fld id="{825DBA62-29B5-4318-A5D1-82C97B7E09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523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146" cy="352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310" y="1"/>
            <a:ext cx="4029618" cy="352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FE59A-8E0E-4857-AF25-DA5A2587CF36}" type="datetimeFigureOut">
              <a:rPr lang="es-ES" smtClean="0"/>
              <a:t>27/08/2019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876300"/>
            <a:ext cx="30416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346" y="3373523"/>
            <a:ext cx="7437709" cy="27611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184"/>
            <a:ext cx="4028146" cy="3522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310" y="6658184"/>
            <a:ext cx="4029618" cy="3522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8116E-1F27-45CB-9880-FB9A5449F2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23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8116E-1F27-45CB-9880-FB9A5449F2A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62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8116E-1F27-45CB-9880-FB9A5449F2A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36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8116E-1F27-45CB-9880-FB9A5449F2A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38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9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504084"/>
            <a:ext cx="3135550" cy="1764295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3052" y="1088683"/>
            <a:ext cx="4921687" cy="5373398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95" indent="0">
              <a:buNone/>
              <a:defRPr sz="2977"/>
            </a:lvl2pPr>
            <a:lvl3pPr marL="972190" indent="0">
              <a:buNone/>
              <a:defRPr sz="2552"/>
            </a:lvl3pPr>
            <a:lvl4pPr marL="1458285" indent="0">
              <a:buNone/>
              <a:defRPr sz="2126"/>
            </a:lvl4pPr>
            <a:lvl5pPr marL="1944380" indent="0">
              <a:buNone/>
              <a:defRPr sz="2126"/>
            </a:lvl5pPr>
            <a:lvl6pPr marL="2430475" indent="0">
              <a:buNone/>
              <a:defRPr sz="2126"/>
            </a:lvl6pPr>
            <a:lvl7pPr marL="2916570" indent="0">
              <a:buNone/>
              <a:defRPr sz="2126"/>
            </a:lvl7pPr>
            <a:lvl8pPr marL="3402665" indent="0">
              <a:buNone/>
              <a:defRPr sz="2126"/>
            </a:lvl8pPr>
            <a:lvl9pPr marL="3888760" indent="0">
              <a:buNone/>
              <a:defRPr sz="212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2268379"/>
            <a:ext cx="3135550" cy="4202453"/>
          </a:xfrm>
        </p:spPr>
        <p:txBody>
          <a:bodyPr/>
          <a:lstStyle>
            <a:lvl1pPr marL="0" indent="0">
              <a:buNone/>
              <a:defRPr sz="1701"/>
            </a:lvl1pPr>
            <a:lvl2pPr marL="486095" indent="0">
              <a:buNone/>
              <a:defRPr sz="1488"/>
            </a:lvl2pPr>
            <a:lvl3pPr marL="972190" indent="0">
              <a:buNone/>
              <a:defRPr sz="1276"/>
            </a:lvl3pPr>
            <a:lvl4pPr marL="1458285" indent="0">
              <a:buNone/>
              <a:defRPr sz="1063"/>
            </a:lvl4pPr>
            <a:lvl5pPr marL="1944380" indent="0">
              <a:buNone/>
              <a:defRPr sz="1063"/>
            </a:lvl5pPr>
            <a:lvl6pPr marL="2430475" indent="0">
              <a:buNone/>
              <a:defRPr sz="1063"/>
            </a:lvl6pPr>
            <a:lvl7pPr marL="2916570" indent="0">
              <a:buNone/>
              <a:defRPr sz="1063"/>
            </a:lvl7pPr>
            <a:lvl8pPr marL="3402665" indent="0">
              <a:buNone/>
              <a:defRPr sz="1063"/>
            </a:lvl8pPr>
            <a:lvl9pPr marL="3888760" indent="0">
              <a:buNone/>
              <a:defRPr sz="106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pPr/>
              <a:t>27/08/2019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551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pPr/>
              <a:t>27/08/2019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7199" y="402567"/>
            <a:ext cx="2096274" cy="64078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378" y="402567"/>
            <a:ext cx="6167299" cy="6407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pPr/>
              <a:t>27/08/2019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38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27/08/2019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575" y="1884363"/>
            <a:ext cx="8385175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3575" y="5059363"/>
            <a:ext cx="8385175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27/08/2019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68338" y="2012950"/>
            <a:ext cx="4116387" cy="47974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37125" y="2012950"/>
            <a:ext cx="4116388" cy="47974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27/08/2019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139" y="1237457"/>
            <a:ext cx="8263573" cy="2632440"/>
          </a:xfrm>
        </p:spPr>
        <p:txBody>
          <a:bodyPr anchor="b"/>
          <a:lstStyle>
            <a:lvl1pPr algn="ctr">
              <a:defRPr sz="63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231" y="3971414"/>
            <a:ext cx="7291388" cy="1825554"/>
          </a:xfrm>
        </p:spPr>
        <p:txBody>
          <a:bodyPr/>
          <a:lstStyle>
            <a:lvl1pPr marL="0" indent="0" algn="ctr">
              <a:buNone/>
              <a:defRPr sz="2552"/>
            </a:lvl1pPr>
            <a:lvl2pPr marL="486095" indent="0" algn="ctr">
              <a:buNone/>
              <a:defRPr sz="2126"/>
            </a:lvl2pPr>
            <a:lvl3pPr marL="972190" indent="0" algn="ctr">
              <a:buNone/>
              <a:defRPr sz="1914"/>
            </a:lvl3pPr>
            <a:lvl4pPr marL="1458285" indent="0" algn="ctr">
              <a:buNone/>
              <a:defRPr sz="1701"/>
            </a:lvl4pPr>
            <a:lvl5pPr marL="1944380" indent="0" algn="ctr">
              <a:buNone/>
              <a:defRPr sz="1701"/>
            </a:lvl5pPr>
            <a:lvl6pPr marL="2430475" indent="0" algn="ctr">
              <a:buNone/>
              <a:defRPr sz="1701"/>
            </a:lvl6pPr>
            <a:lvl7pPr marL="2916570" indent="0" algn="ctr">
              <a:buNone/>
              <a:defRPr sz="1701"/>
            </a:lvl7pPr>
            <a:lvl8pPr marL="3402665" indent="0" algn="ctr">
              <a:buNone/>
              <a:defRPr sz="1701"/>
            </a:lvl8pPr>
            <a:lvl9pPr marL="3888760" indent="0" algn="ctr">
              <a:buNone/>
              <a:defRPr sz="1701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pPr/>
              <a:t>27/08/2019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47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t>27/08/2019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2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4" y="1885067"/>
            <a:ext cx="8385096" cy="3145275"/>
          </a:xfrm>
        </p:spPr>
        <p:txBody>
          <a:bodyPr anchor="b"/>
          <a:lstStyle>
            <a:lvl1pPr>
              <a:defRPr sz="63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14" y="5060097"/>
            <a:ext cx="8385096" cy="1654026"/>
          </a:xfrm>
        </p:spPr>
        <p:txBody>
          <a:bodyPr/>
          <a:lstStyle>
            <a:lvl1pPr marL="0" indent="0">
              <a:buNone/>
              <a:defRPr sz="2552">
                <a:solidFill>
                  <a:schemeClr val="tx1"/>
                </a:solidFill>
              </a:defRPr>
            </a:lvl1pPr>
            <a:lvl2pPr marL="486095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190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3pPr>
            <a:lvl4pPr marL="145828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380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47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570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66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760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t>27/08/2019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64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377" y="2012836"/>
            <a:ext cx="4131786" cy="47975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687" y="2012836"/>
            <a:ext cx="4131786" cy="47975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t>27/08/2019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530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402569"/>
            <a:ext cx="8385096" cy="146149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644" y="1853560"/>
            <a:ext cx="4112798" cy="908401"/>
          </a:xfrm>
        </p:spPr>
        <p:txBody>
          <a:bodyPr anchor="b"/>
          <a:lstStyle>
            <a:lvl1pPr marL="0" indent="0">
              <a:buNone/>
              <a:defRPr sz="2552" b="1"/>
            </a:lvl1pPr>
            <a:lvl2pPr marL="486095" indent="0">
              <a:buNone/>
              <a:defRPr sz="2126" b="1"/>
            </a:lvl2pPr>
            <a:lvl3pPr marL="972190" indent="0">
              <a:buNone/>
              <a:defRPr sz="1914" b="1"/>
            </a:lvl3pPr>
            <a:lvl4pPr marL="1458285" indent="0">
              <a:buNone/>
              <a:defRPr sz="1701" b="1"/>
            </a:lvl4pPr>
            <a:lvl5pPr marL="1944380" indent="0">
              <a:buNone/>
              <a:defRPr sz="1701" b="1"/>
            </a:lvl5pPr>
            <a:lvl6pPr marL="2430475" indent="0">
              <a:buNone/>
              <a:defRPr sz="1701" b="1"/>
            </a:lvl6pPr>
            <a:lvl7pPr marL="2916570" indent="0">
              <a:buNone/>
              <a:defRPr sz="1701" b="1"/>
            </a:lvl7pPr>
            <a:lvl8pPr marL="3402665" indent="0">
              <a:buNone/>
              <a:defRPr sz="1701" b="1"/>
            </a:lvl8pPr>
            <a:lvl9pPr marL="3888760" indent="0">
              <a:buNone/>
              <a:defRPr sz="170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644" y="2761961"/>
            <a:ext cx="4112798" cy="406242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687" y="1853560"/>
            <a:ext cx="4133053" cy="908401"/>
          </a:xfrm>
        </p:spPr>
        <p:txBody>
          <a:bodyPr anchor="b"/>
          <a:lstStyle>
            <a:lvl1pPr marL="0" indent="0">
              <a:buNone/>
              <a:defRPr sz="2552" b="1"/>
            </a:lvl1pPr>
            <a:lvl2pPr marL="486095" indent="0">
              <a:buNone/>
              <a:defRPr sz="2126" b="1"/>
            </a:lvl2pPr>
            <a:lvl3pPr marL="972190" indent="0">
              <a:buNone/>
              <a:defRPr sz="1914" b="1"/>
            </a:lvl3pPr>
            <a:lvl4pPr marL="1458285" indent="0">
              <a:buNone/>
              <a:defRPr sz="1701" b="1"/>
            </a:lvl4pPr>
            <a:lvl5pPr marL="1944380" indent="0">
              <a:buNone/>
              <a:defRPr sz="1701" b="1"/>
            </a:lvl5pPr>
            <a:lvl6pPr marL="2430475" indent="0">
              <a:buNone/>
              <a:defRPr sz="1701" b="1"/>
            </a:lvl6pPr>
            <a:lvl7pPr marL="2916570" indent="0">
              <a:buNone/>
              <a:defRPr sz="1701" b="1"/>
            </a:lvl7pPr>
            <a:lvl8pPr marL="3402665" indent="0">
              <a:buNone/>
              <a:defRPr sz="1701" b="1"/>
            </a:lvl8pPr>
            <a:lvl9pPr marL="3888760" indent="0">
              <a:buNone/>
              <a:defRPr sz="170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687" y="2761961"/>
            <a:ext cx="4133053" cy="406242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pPr/>
              <a:t>27/08/2019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81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pPr/>
              <a:t>27/08/2019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06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pPr/>
              <a:t>27/08/2019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52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504084"/>
            <a:ext cx="3135550" cy="1764295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052" y="1088683"/>
            <a:ext cx="4921687" cy="5373398"/>
          </a:xfrm>
        </p:spPr>
        <p:txBody>
          <a:bodyPr/>
          <a:lstStyle>
            <a:lvl1pPr>
              <a:defRPr sz="3402"/>
            </a:lvl1pPr>
            <a:lvl2pPr>
              <a:defRPr sz="2977"/>
            </a:lvl2pPr>
            <a:lvl3pPr>
              <a:defRPr sz="2552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2268379"/>
            <a:ext cx="3135550" cy="4202453"/>
          </a:xfrm>
        </p:spPr>
        <p:txBody>
          <a:bodyPr/>
          <a:lstStyle>
            <a:lvl1pPr marL="0" indent="0">
              <a:buNone/>
              <a:defRPr sz="1701"/>
            </a:lvl1pPr>
            <a:lvl2pPr marL="486095" indent="0">
              <a:buNone/>
              <a:defRPr sz="1488"/>
            </a:lvl2pPr>
            <a:lvl3pPr marL="972190" indent="0">
              <a:buNone/>
              <a:defRPr sz="1276"/>
            </a:lvl3pPr>
            <a:lvl4pPr marL="1458285" indent="0">
              <a:buNone/>
              <a:defRPr sz="1063"/>
            </a:lvl4pPr>
            <a:lvl5pPr marL="1944380" indent="0">
              <a:buNone/>
              <a:defRPr sz="1063"/>
            </a:lvl5pPr>
            <a:lvl6pPr marL="2430475" indent="0">
              <a:buNone/>
              <a:defRPr sz="1063"/>
            </a:lvl6pPr>
            <a:lvl7pPr marL="2916570" indent="0">
              <a:buNone/>
              <a:defRPr sz="1063"/>
            </a:lvl7pPr>
            <a:lvl8pPr marL="3402665" indent="0">
              <a:buNone/>
              <a:defRPr sz="1063"/>
            </a:lvl8pPr>
            <a:lvl9pPr marL="3888760" indent="0">
              <a:buNone/>
              <a:defRPr sz="106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pPr/>
              <a:t>27/08/2019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89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1849" cy="75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0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7" y="402569"/>
            <a:ext cx="8385096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77" y="2012836"/>
            <a:ext cx="8385096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377" y="7008172"/>
            <a:ext cx="2187416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0363" y="7008172"/>
            <a:ext cx="3281124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057" y="7008172"/>
            <a:ext cx="2187416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4"/>
          <a:srcRect l="14447" r="14447"/>
          <a:stretch/>
        </p:blipFill>
        <p:spPr>
          <a:xfrm>
            <a:off x="-2" y="1607"/>
            <a:ext cx="9721851" cy="755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8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3" name="chimes.wav"/>
          </p:stSnd>
        </p:sndAc>
      </p:transition>
    </mc:Choice>
    <mc:Fallback xmlns="">
      <p:transition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72190" rtl="0" eaLnBrk="1" latinLnBrk="0" hangingPunct="1">
        <a:lnSpc>
          <a:spcPct val="90000"/>
        </a:lnSpc>
        <a:spcBef>
          <a:spcPct val="0"/>
        </a:spcBef>
        <a:buNone/>
        <a:defRPr sz="46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48" indent="-243048" algn="l" defTabSz="972190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7" kern="1200">
          <a:solidFill>
            <a:schemeClr val="tx1"/>
          </a:solidFill>
          <a:latin typeface="+mn-lt"/>
          <a:ea typeface="+mn-ea"/>
          <a:cs typeface="+mn-cs"/>
        </a:defRPr>
      </a:lvl1pPr>
      <a:lvl2pPr marL="729143" indent="-243048" algn="l" defTabSz="972190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2" kern="1200">
          <a:solidFill>
            <a:schemeClr val="tx1"/>
          </a:solidFill>
          <a:latin typeface="+mn-lt"/>
          <a:ea typeface="+mn-ea"/>
          <a:cs typeface="+mn-cs"/>
        </a:defRPr>
      </a:lvl2pPr>
      <a:lvl3pPr marL="1215238" indent="-243048" algn="l" defTabSz="972190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333" indent="-243048" algn="l" defTabSz="972190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4pPr>
      <a:lvl5pPr marL="2187428" indent="-243048" algn="l" defTabSz="972190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5pPr>
      <a:lvl6pPr marL="2673523" indent="-243048" algn="l" defTabSz="972190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6pPr>
      <a:lvl7pPr marL="3159618" indent="-243048" algn="l" defTabSz="972190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7pPr>
      <a:lvl8pPr marL="3645713" indent="-243048" algn="l" defTabSz="972190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8pPr>
      <a:lvl9pPr marL="4131808" indent="-243048" algn="l" defTabSz="972190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19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1pPr>
      <a:lvl2pPr marL="486095" algn="l" defTabSz="97219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2pPr>
      <a:lvl3pPr marL="972190" algn="l" defTabSz="97219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3pPr>
      <a:lvl4pPr marL="1458285" algn="l" defTabSz="97219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4pPr>
      <a:lvl5pPr marL="1944380" algn="l" defTabSz="97219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5pPr>
      <a:lvl6pPr marL="2430475" algn="l" defTabSz="97219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6pPr>
      <a:lvl7pPr marL="2916570" algn="l" defTabSz="97219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7pPr>
      <a:lvl8pPr marL="3402665" algn="l" defTabSz="97219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8pPr>
      <a:lvl9pPr marL="3888760" algn="l" defTabSz="97219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6"/>
          <a:srcRect l="14447" r="14447"/>
          <a:stretch/>
        </p:blipFill>
        <p:spPr>
          <a:xfrm>
            <a:off x="-2" y="1607"/>
            <a:ext cx="9721851" cy="755965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8338" y="403225"/>
            <a:ext cx="83851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8338" y="2012950"/>
            <a:ext cx="8385175" cy="479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68338" y="7008813"/>
            <a:ext cx="21875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CED7D3-DC68-4BAD-88BB-C2E037CF85C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27/08/2019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21038" y="7008813"/>
            <a:ext cx="32797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65938" y="7008813"/>
            <a:ext cx="21875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B0F511-DC93-4034-9513-CB2815B8B2D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6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7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2413" y="4474578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 smtClean="0">
                <a:latin typeface="Arial Narrow" panose="020B0606020202030204" pitchFamily="34" charset="0"/>
              </a:rPr>
              <a:t>Presentación Informe de Gestión -2019 EDUA</a:t>
            </a:r>
          </a:p>
          <a:p>
            <a:pPr algn="just"/>
            <a:r>
              <a:rPr lang="es-CO" sz="2000" b="1" dirty="0" smtClean="0">
                <a:latin typeface="Arial Narrow" panose="020B0606020202030204" pitchFamily="34" charset="0"/>
              </a:rPr>
              <a:t>Consejo Territorial de Planeación </a:t>
            </a:r>
            <a:endParaRPr lang="es-CO" sz="2000" b="1" dirty="0">
              <a:latin typeface="Arial Narrow" panose="020B0606020202030204" pitchFamily="34" charset="0"/>
            </a:endParaRPr>
          </a:p>
        </p:txBody>
      </p:sp>
      <p:pic>
        <p:nvPicPr>
          <p:cNvPr id="3" name="3 Imagen"/>
          <p:cNvPicPr/>
          <p:nvPr/>
        </p:nvPicPr>
        <p:blipFill>
          <a:blip r:embed="rId4"/>
          <a:stretch/>
        </p:blipFill>
        <p:spPr>
          <a:xfrm>
            <a:off x="5148957" y="4474578"/>
            <a:ext cx="1800200" cy="7291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8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029752"/>
              </p:ext>
            </p:extLst>
          </p:nvPr>
        </p:nvGraphicFramePr>
        <p:xfrm>
          <a:off x="180405" y="1620391"/>
          <a:ext cx="9289032" cy="5739108"/>
        </p:xfrm>
        <a:graphic>
          <a:graphicData uri="http://schemas.openxmlformats.org/drawingml/2006/table">
            <a:tbl>
              <a:tblPr/>
              <a:tblGrid>
                <a:gridCol w="9289032"/>
              </a:tblGrid>
              <a:tr h="5506316">
                <a:tc>
                  <a:txBody>
                    <a:bodyPr/>
                    <a:lstStyle/>
                    <a:p>
                      <a:pPr marL="0" indent="0" algn="just" fontAlgn="ctr">
                        <a:buNone/>
                      </a:pPr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 </a:t>
                      </a:r>
                      <a:r>
                        <a:rPr lang="es-CO" sz="2000" b="1" i="0" u="sng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Contrato </a:t>
                      </a:r>
                      <a:r>
                        <a:rPr lang="es-CO" sz="2000" b="1" i="0" u="sng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Interadministrativo </a:t>
                      </a:r>
                      <a:r>
                        <a:rPr lang="es-CO" sz="2000" b="1" i="0" u="sng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010 </a:t>
                      </a:r>
                      <a:r>
                        <a:rPr lang="es-CO" sz="2000" b="1" i="0" u="sng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de </a:t>
                      </a:r>
                      <a:r>
                        <a:rPr lang="es-CO" sz="2000" b="1" i="0" u="sng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2015:</a:t>
                      </a:r>
                      <a:r>
                        <a:rPr lang="es-CO" sz="2000" b="0" i="0" u="sng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O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Suscrito con el municipio de Armenia</a:t>
                      </a:r>
                      <a:r>
                        <a:rPr lang="es-CO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, cuyo objeto fue: Estructuración técnica, administrativa, operativa, legal y financiera en fase de factibilidad de los proyectos: intersección vial los kioscos, intersección mercedes del norte (cra.19 con </a:t>
                      </a:r>
                      <a:r>
                        <a:rPr lang="es-CO" sz="20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cll</a:t>
                      </a:r>
                      <a:r>
                        <a:rPr lang="es-CO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19n), intersección vial puente constitución, avenida centenario (rehabilitación vial) y proyecto estratégico detonante estación terminal turística, que hacen parte del plan de obras a financiar a través de la contribución de valorización, autorizado mediante acuerdo No. 020 del 23 de octubre de 2014”</a:t>
                      </a:r>
                    </a:p>
                    <a:p>
                      <a:pPr marL="0" lvl="1" indent="0" algn="just" fontAlgn="ctr">
                        <a:buNone/>
                      </a:pPr>
                      <a:r>
                        <a:rPr lang="es-CO" sz="2000" b="0" i="0" u="sng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r>
                        <a:rPr lang="es-CO" sz="2000" b="1" i="0" u="sng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Contrato </a:t>
                      </a:r>
                      <a:r>
                        <a:rPr lang="es-CO" sz="2000" b="1" i="0" u="sng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Interadministrativo </a:t>
                      </a:r>
                      <a:r>
                        <a:rPr lang="es-CO" sz="2000" b="1" i="0" u="sng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013 </a:t>
                      </a:r>
                      <a:r>
                        <a:rPr lang="es-CO" sz="2000" b="1" i="0" u="sng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de </a:t>
                      </a:r>
                      <a:r>
                        <a:rPr lang="es-CO" sz="2000" b="1" i="0" u="sng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r>
                        <a:rPr lang="es-CO" sz="2000" b="0" i="0" u="sng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s-CO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Suscrito</a:t>
                      </a:r>
                      <a:r>
                        <a:rPr lang="es-CO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con el municipio de Armenia, cuyo objeto fue: Estructuración técnica, administrativa, operativa, legal y financiera en fase de factibilidad de los proyectos de: vía  Montecarlo tramo ii, avenida de occidente tramo iii, vía del </a:t>
                      </a:r>
                      <a:r>
                        <a:rPr lang="es-CO" sz="20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yulima</a:t>
                      </a:r>
                      <a:r>
                        <a:rPr lang="es-CO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s-CO" sz="20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cra</a:t>
                      </a:r>
                      <a:r>
                        <a:rPr lang="es-CO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19 - av. Occidente tramo iii), vía la colonia (centro de convenciones – cr19), conexión castellana- </a:t>
                      </a:r>
                      <a:r>
                        <a:rPr lang="es-CO" sz="20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coinca</a:t>
                      </a:r>
                      <a:r>
                        <a:rPr lang="es-CO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( tramo conexión nogal carrera 11 entre calles 17n y 19n), avenida 19 norte,  tramo ii  (carrera 14 a av. CENTENARIO) Y CONEXIÓN CARRERA 15,  TRAMOS I Y II (NUEVA CECILIA – AVENIDA LAS PALMAS), QUE HACEN PARTE DEL PLAN DE OBRAS A FINANCIAR A TRAVÉS DE LA CONTRIBUCIÓN DE VALORIZACIÓN, AUTORIZADO MEDIANTE ACUERDO no. 020 del 23 de octubre de 2014”</a:t>
                      </a:r>
                      <a:r>
                        <a:rPr lang="es-CO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0" marR="0" indent="0" algn="just" defTabSz="97219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3. </a:t>
                      </a:r>
                      <a:r>
                        <a:rPr lang="es-CO" sz="2000" b="1" i="0" u="sng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Contrato Interadministrativo 014 de 2015</a:t>
                      </a:r>
                      <a:r>
                        <a:rPr lang="es-CO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lang="es-CO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Suscrito con el municipio de Armenia</a:t>
                      </a:r>
                      <a:r>
                        <a:rPr lang="es-CO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, cuyo objeto fue la operación administrativa del Proceso de la Contribución de valorización.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s-CO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s-CO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endParaRPr lang="es-CO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68" marR="8868" marT="8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4247"/>
            <a:ext cx="887306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 smtClean="0">
                <a:solidFill>
                  <a:schemeClr val="bg1"/>
                </a:solidFill>
                <a:latin typeface="Arial Narrow" pitchFamily="34" charset="0"/>
              </a:rPr>
              <a:t>Proyectos terminados pendientes de liquidar</a:t>
            </a:r>
            <a:br>
              <a:rPr lang="es-CO" sz="40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s-CO" sz="4000" b="1" dirty="0" smtClean="0">
                <a:solidFill>
                  <a:schemeClr val="bg1"/>
                </a:solidFill>
                <a:latin typeface="Arial Narrow" pitchFamily="34" charset="0"/>
              </a:rPr>
              <a:t>Valorización </a:t>
            </a:r>
            <a:r>
              <a:rPr lang="es-CO" dirty="0" smtClean="0">
                <a:solidFill>
                  <a:schemeClr val="bg1"/>
                </a:solidFill>
              </a:rPr>
              <a:t/>
            </a:r>
            <a:br>
              <a:rPr lang="es-CO" dirty="0" smtClean="0">
                <a:solidFill>
                  <a:schemeClr val="bg1"/>
                </a:solidFill>
              </a:rPr>
            </a:b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198261"/>
              </p:ext>
            </p:extLst>
          </p:nvPr>
        </p:nvGraphicFramePr>
        <p:xfrm>
          <a:off x="252414" y="1476375"/>
          <a:ext cx="9234833" cy="5523901"/>
        </p:xfrm>
        <a:graphic>
          <a:graphicData uri="http://schemas.openxmlformats.org/drawingml/2006/table">
            <a:tbl>
              <a:tblPr/>
              <a:tblGrid>
                <a:gridCol w="9234833"/>
              </a:tblGrid>
              <a:tr h="5523901">
                <a:tc>
                  <a:txBody>
                    <a:bodyPr/>
                    <a:lstStyle/>
                    <a:p>
                      <a:pPr marL="0" marR="0" indent="0" algn="just" defTabSz="97219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Estado Actual</a:t>
                      </a:r>
                      <a:r>
                        <a:rPr lang="es-CO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de los contratos</a:t>
                      </a:r>
                      <a:r>
                        <a:rPr lang="es-CO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s-CO" sz="1800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Se están realizando las audiencias para adelantar la liquidación bilateral del contrato interadministrativo, convocada por la Secretaría de Infraestructura del Municipio de Armenia, donde la EDUA </a:t>
                      </a:r>
                      <a:r>
                        <a:rPr lang="es-CO" sz="180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Ltda</a:t>
                      </a:r>
                      <a:r>
                        <a:rPr lang="es-CO" sz="1800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también citó a los contratistas de los contratos de consultoría derivados y que tienen asuntos pendientes. </a:t>
                      </a:r>
                    </a:p>
                    <a:p>
                      <a:pPr marL="0" marR="0" indent="0" algn="just" defTabSz="97219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1" kern="1200" dirty="0" smtClean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7219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EL MUNICIPIO A TRAVÉS DEL DEPARTAMENTO ADMINISTRATIVO JURÍDICO-SECRETARIA DE INFRAESTRUCTURA DEBE REVISAR LOS DEMÁS TÉRMINOS PARA INICIAR CUALQUIER TIPO DE ACTUACIÓN: DECLARATORIA DE INCUMPLIMIENTO O PARA ADELANTAR LA LIQUIDACIÓN EN SEDE JUDICIAL. </a:t>
                      </a:r>
                    </a:p>
                    <a:p>
                      <a:pPr algn="just"/>
                      <a:r>
                        <a:rPr lang="es-CO" sz="1800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es-CO" sz="1800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Se encuentra pendiente definir con la Secretaría de Infraestructura si se continúa con el trámite de liquidación bilateral de los contratos interadministrativos o si se realiza la liquidación en sede judicial</a:t>
                      </a:r>
                      <a:r>
                        <a:rPr lang="es-CO" sz="1600" kern="12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pPr marL="0" marR="0" indent="0" algn="just" defTabSz="97219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kern="1200" dirty="0" smtClean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0" algn="just" fontAlgn="ctr">
                        <a:buNone/>
                      </a:pPr>
                      <a:endParaRPr lang="es-CO" sz="1600" b="0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68" marR="8868" marT="8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85" y="4860751"/>
            <a:ext cx="61206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44250" y="252239"/>
            <a:ext cx="7399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rial Narrow" pitchFamily="34" charset="0"/>
              </a:rPr>
              <a:t>Proyectos terminados pendientes de liquidar</a:t>
            </a:r>
            <a:br>
              <a:rPr lang="es-CO" sz="28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s-CO" sz="2800" b="1" dirty="0">
                <a:solidFill>
                  <a:schemeClr val="bg1"/>
                </a:solidFill>
                <a:latin typeface="Arial Narrow" pitchFamily="34" charset="0"/>
              </a:rPr>
              <a:t>Valorización </a:t>
            </a:r>
            <a:r>
              <a:rPr lang="es-CO" sz="2400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s-CO" sz="2400" dirty="0">
                <a:solidFill>
                  <a:schemeClr val="bg1"/>
                </a:solidFill>
                <a:latin typeface="Arial Narrow" pitchFamily="34" charset="0"/>
              </a:rPr>
            </a:br>
            <a:endParaRPr lang="es-CO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0425" y="971547"/>
            <a:ext cx="5040560" cy="6044151"/>
          </a:xfrm>
          <a:ln w="190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s-CO" sz="1800" dirty="0">
                <a:solidFill>
                  <a:schemeClr val="bg1"/>
                </a:solidFill>
                <a:latin typeface="Arial Narrow" pitchFamily="34" charset="0"/>
              </a:rPr>
              <a:t>SECRETARIA DE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CO" sz="1800" dirty="0">
                <a:solidFill>
                  <a:schemeClr val="bg1"/>
                </a:solidFill>
                <a:latin typeface="Arial Narrow" pitchFamily="34" charset="0"/>
              </a:rPr>
              <a:t>INFRAESTRUCTURA - EDUA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CO" sz="1800" dirty="0">
                <a:solidFill>
                  <a:schemeClr val="bg1"/>
                </a:solidFill>
                <a:latin typeface="Arial Narrow" pitchFamily="34" charset="0"/>
              </a:rPr>
              <a:t> </a:t>
            </a:r>
            <a:r>
              <a:rPr lang="es-CO" sz="1800" b="1" dirty="0">
                <a:solidFill>
                  <a:schemeClr val="bg1"/>
                </a:solidFill>
                <a:latin typeface="Arial Narrow" pitchFamily="34" charset="0"/>
              </a:rPr>
              <a:t>CONTRATO INTERADMINISTRATIVO 08 DE 2015</a:t>
            </a:r>
          </a:p>
          <a:p>
            <a:pPr marL="0" lvl="1" algn="just">
              <a:spcBef>
                <a:spcPts val="1063"/>
              </a:spcBef>
            </a:pPr>
            <a:r>
              <a:rPr lang="es-CO" sz="2200" b="1" dirty="0" smtClean="0">
                <a:solidFill>
                  <a:schemeClr val="bg1"/>
                </a:solidFill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Objeto</a:t>
            </a:r>
            <a:r>
              <a:rPr lang="es-CO" sz="2200" dirty="0" smtClean="0">
                <a:solidFill>
                  <a:schemeClr val="bg1"/>
                </a:solidFill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800" dirty="0">
                <a:solidFill>
                  <a:schemeClr val="bg1"/>
                </a:solidFill>
                <a:latin typeface="Arial Narrow" panose="020B0606020202030204" pitchFamily="34" charset="0"/>
              </a:rPr>
              <a:t>construcción centro cultural y turístico la estación fase 1.</a:t>
            </a:r>
          </a:p>
          <a:p>
            <a:pPr marL="0" lvl="1" algn="just">
              <a:spcBef>
                <a:spcPts val="1063"/>
              </a:spcBef>
            </a:pPr>
            <a:r>
              <a:rPr lang="es-CO" sz="1800" dirty="0">
                <a:solidFill>
                  <a:schemeClr val="bg1"/>
                </a:solidFill>
                <a:latin typeface="Arial Narrow" panose="020B0606020202030204" pitchFamily="34" charset="0"/>
              </a:rPr>
              <a:t>Valor: $4.999.880.522,00</a:t>
            </a:r>
          </a:p>
          <a:p>
            <a:pPr marL="0" lvl="1" algn="just">
              <a:spcBef>
                <a:spcPts val="1063"/>
              </a:spcBef>
            </a:pPr>
            <a:r>
              <a:rPr lang="es-CO" sz="1800" dirty="0">
                <a:solidFill>
                  <a:schemeClr val="bg1"/>
                </a:solidFill>
                <a:latin typeface="Arial Narrow" panose="020B0606020202030204" pitchFamily="34" charset="0"/>
              </a:rPr>
              <a:t> Inicio: 20 de abril de 2015</a:t>
            </a:r>
          </a:p>
          <a:p>
            <a:pPr marL="0" lvl="1" algn="just">
              <a:spcBef>
                <a:spcPts val="1063"/>
              </a:spcBef>
            </a:pPr>
            <a:r>
              <a:rPr lang="es-CO" sz="1800" dirty="0">
                <a:solidFill>
                  <a:schemeClr val="bg1"/>
                </a:solidFill>
                <a:latin typeface="Arial Narrow" panose="020B0606020202030204" pitchFamily="34" charset="0"/>
              </a:rPr>
              <a:t>Terminación: 20 de enero de 2016.</a:t>
            </a:r>
          </a:p>
          <a:p>
            <a:pPr marL="0" lvl="1" algn="just">
              <a:spcBef>
                <a:spcPts val="1063"/>
              </a:spcBef>
            </a:pPr>
            <a:r>
              <a:rPr lang="es-CO" sz="1800" dirty="0">
                <a:solidFill>
                  <a:schemeClr val="bg1"/>
                </a:solidFill>
                <a:latin typeface="Arial Narrow" panose="020B0606020202030204" pitchFamily="34" charset="0"/>
              </a:rPr>
              <a:t>Estado actual: suspendido desde el 12 de febrero de 2016</a:t>
            </a:r>
          </a:p>
          <a:p>
            <a:pPr marL="0" lvl="1" algn="just">
              <a:spcBef>
                <a:spcPts val="1063"/>
              </a:spcBef>
            </a:pPr>
            <a:r>
              <a:rPr lang="es-CO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Situación Actual:</a:t>
            </a:r>
            <a:r>
              <a:rPr lang="es-CO" sz="1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La EDUA ha cumplido con las obligaciones contractuales y esta a la espera que el municipio defina la viabilidad y forma de </a:t>
            </a:r>
            <a:r>
              <a:rPr lang="es-ES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ejecución </a:t>
            </a:r>
            <a:r>
              <a:rPr lang="es-E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del </a:t>
            </a:r>
            <a:r>
              <a:rPr lang="es-CO" sz="1800" dirty="0">
                <a:solidFill>
                  <a:schemeClr val="bg1"/>
                </a:solidFill>
                <a:latin typeface="Arial Narrow" pitchFamily="34" charset="0"/>
              </a:rPr>
              <a:t>convenio celebrado  con invias cuyo objeto es “</a:t>
            </a:r>
            <a:r>
              <a:rPr lang="es-CO" sz="1800" i="1" dirty="0">
                <a:solidFill>
                  <a:schemeClr val="bg1"/>
                </a:solidFill>
                <a:latin typeface="Arial Narrow" pitchFamily="34" charset="0"/>
              </a:rPr>
              <a:t>Aunar esfuerzos para la cooperación entre el Instituto Nacional de Vías -</a:t>
            </a:r>
            <a:r>
              <a:rPr lang="es-CO" sz="1800" i="1" dirty="0" err="1">
                <a:solidFill>
                  <a:schemeClr val="bg1"/>
                </a:solidFill>
                <a:latin typeface="Arial Narrow" pitchFamily="34" charset="0"/>
              </a:rPr>
              <a:t>Invías</a:t>
            </a:r>
            <a:r>
              <a:rPr lang="es-CO" sz="1800" i="1" dirty="0">
                <a:solidFill>
                  <a:schemeClr val="bg1"/>
                </a:solidFill>
                <a:latin typeface="Arial Narrow" pitchFamily="34" charset="0"/>
              </a:rPr>
              <a:t>- y el Municipio de Armenia para la conservación, embellecimiento, mantenimiento y custodia de los predios que hacen parte del complejo denominado Estación del Ferrocarril de Armenia</a:t>
            </a:r>
            <a:r>
              <a:rPr lang="es-CO" sz="1800" dirty="0">
                <a:solidFill>
                  <a:schemeClr val="bg1"/>
                </a:solidFill>
                <a:latin typeface="Arial Narrow" pitchFamily="34" charset="0"/>
              </a:rPr>
              <a:t>” </a:t>
            </a:r>
          </a:p>
          <a:p>
            <a:pPr algn="l"/>
            <a:endParaRPr lang="es-CO" sz="1600" dirty="0">
              <a:solidFill>
                <a:schemeClr val="bg1"/>
              </a:solidFill>
              <a:latin typeface="Arial Narrow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G_20151118_083235005_HD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05" y="1692399"/>
            <a:ext cx="3396153" cy="2232248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G_20151130_1540279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05" y="4140671"/>
            <a:ext cx="3400772" cy="2376264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3 Imagen"/>
          <p:cNvPicPr/>
          <p:nvPr/>
        </p:nvPicPr>
        <p:blipFill>
          <a:blip r:embed="rId6"/>
          <a:stretch/>
        </p:blipFill>
        <p:spPr>
          <a:xfrm>
            <a:off x="6057354" y="612279"/>
            <a:ext cx="1728192" cy="729123"/>
          </a:xfrm>
          <a:prstGeom prst="rect">
            <a:avLst/>
          </a:prstGeom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108397" y="356184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PROYECTOS SUSPENDIDOS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150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073256" y="3579783"/>
            <a:ext cx="5607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</a:rPr>
              <a:t>ADMINISTRACION PATIOS SETTA</a:t>
            </a:r>
            <a:endParaRPr lang="es-CO" sz="2800" dirty="0"/>
          </a:p>
        </p:txBody>
      </p:sp>
      <p:sp>
        <p:nvSpPr>
          <p:cNvPr id="7" name="6 Rectángulo"/>
          <p:cNvSpPr/>
          <p:nvPr/>
        </p:nvSpPr>
        <p:spPr>
          <a:xfrm>
            <a:off x="2010146" y="3579783"/>
            <a:ext cx="5701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GRACIAS POR </a:t>
            </a:r>
            <a:r>
              <a:rPr lang="es-CO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LA  </a:t>
            </a:r>
            <a:r>
              <a:rPr lang="es-CO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ATENCIÓN</a:t>
            </a:r>
          </a:p>
        </p:txBody>
      </p:sp>
    </p:spTree>
    <p:extLst>
      <p:ext uri="{BB962C8B-B14F-4D97-AF65-F5344CB8AC3E}">
        <p14:creationId xmlns:p14="http://schemas.microsoft.com/office/powerpoint/2010/main" val="31039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93" y="1116335"/>
            <a:ext cx="3888432" cy="374035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6429" y="5076775"/>
            <a:ext cx="907300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Empresa </a:t>
            </a:r>
            <a:r>
              <a:rPr lang="es-CO" sz="2400" dirty="0">
                <a:solidFill>
                  <a:schemeClr val="bg1"/>
                </a:solidFill>
                <a:latin typeface="Arial Narrow" panose="020B0606020202030204" pitchFamily="34" charset="0"/>
              </a:rPr>
              <a:t>industrial y comercial del orden Municipal, dotada de autonomía administrativa, personería jurídica y patrimonio propio. (Artículo 3 </a:t>
            </a:r>
            <a:r>
              <a:rPr lang="es-CO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Estatutos </a:t>
            </a:r>
            <a:r>
              <a:rPr lang="es-CO" sz="24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es-CO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Escritura pública </a:t>
            </a:r>
            <a:r>
              <a:rPr lang="es-CO" sz="2400" dirty="0">
                <a:solidFill>
                  <a:schemeClr val="bg1"/>
                </a:solidFill>
                <a:latin typeface="Arial Narrow" panose="020B0606020202030204" pitchFamily="34" charset="0"/>
              </a:rPr>
              <a:t>1118 de 2012</a:t>
            </a:r>
            <a:r>
              <a:rPr lang="es-CO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).</a:t>
            </a:r>
          </a:p>
          <a:p>
            <a:pPr algn="just"/>
            <a:endParaRPr lang="es-CO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Gerente: </a:t>
            </a:r>
            <a:r>
              <a:rPr lang="es-CO" sz="2800" dirty="0">
                <a:solidFill>
                  <a:schemeClr val="bg1"/>
                </a:solidFill>
                <a:latin typeface="Arial Narrow" panose="020B0606020202030204" pitchFamily="34" charset="0"/>
              </a:rPr>
              <a:t>Julián Mauricio Jara Morales </a:t>
            </a:r>
          </a:p>
          <a:p>
            <a:pPr algn="just"/>
            <a:endParaRPr lang="es-CO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CO" sz="2400" dirty="0" smtClean="0">
                <a:latin typeface="Arial Narrow" panose="020B0606020202030204" pitchFamily="34" charset="0"/>
              </a:rPr>
              <a:t>administrativa, personería</a:t>
            </a:r>
            <a:r>
              <a:rPr lang="es-CO" sz="2000" dirty="0" smtClean="0">
                <a:latin typeface="Arial Narrow" panose="020B0606020202030204" pitchFamily="34" charset="0"/>
              </a:rPr>
              <a:t> jurídica y patrimonio propio</a:t>
            </a:r>
            <a:endParaRPr lang="es-CO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501" y="669888"/>
            <a:ext cx="6156085" cy="653918"/>
          </a:xfrm>
        </p:spPr>
        <p:txBody>
          <a:bodyPr>
            <a:no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PLAN DE DESARROLLO MUNICIPAL- EDUA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04125632"/>
              </p:ext>
            </p:extLst>
          </p:nvPr>
        </p:nvGraphicFramePr>
        <p:xfrm>
          <a:off x="141902" y="3666573"/>
          <a:ext cx="2198743" cy="236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/>
          <a:srcRect l="63451" t="16659" r="11599"/>
          <a:stretch/>
        </p:blipFill>
        <p:spPr>
          <a:xfrm rot="5400000">
            <a:off x="2753826" y="3190432"/>
            <a:ext cx="3427516" cy="322549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898733" y="3854698"/>
            <a:ext cx="344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 smtClean="0"/>
              <a:t>GESTIÓN INMOBILIARIA</a:t>
            </a:r>
            <a:endParaRPr lang="es-CO" sz="18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865677" y="5536465"/>
            <a:ext cx="344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 smtClean="0"/>
              <a:t>DESARROLLO URBANO</a:t>
            </a:r>
            <a:endParaRPr lang="es-CO" sz="1800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3331911" y="1815965"/>
            <a:ext cx="2533634" cy="746851"/>
            <a:chOff x="3162529" y="1863974"/>
            <a:chExt cx="2533634" cy="1519630"/>
          </a:xfrm>
        </p:grpSpPr>
        <p:sp>
          <p:nvSpPr>
            <p:cNvPr id="17" name="Rectángulo redondeado 16"/>
            <p:cNvSpPr/>
            <p:nvPr/>
          </p:nvSpPr>
          <p:spPr>
            <a:xfrm>
              <a:off x="3272093" y="1929162"/>
              <a:ext cx="2424070" cy="145444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3162529" y="1863974"/>
              <a:ext cx="2338872" cy="1369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dirty="0" smtClean="0"/>
                <a:t>  SUBPROGRAMAS</a:t>
              </a:r>
              <a:endParaRPr lang="es-CO" sz="1400" b="1" kern="12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41902" y="1848003"/>
            <a:ext cx="2424070" cy="738933"/>
            <a:chOff x="3228480" y="1991746"/>
            <a:chExt cx="2424070" cy="1503519"/>
          </a:xfrm>
        </p:grpSpPr>
        <p:sp>
          <p:nvSpPr>
            <p:cNvPr id="20" name="Rectángulo redondeado 19"/>
            <p:cNvSpPr/>
            <p:nvPr/>
          </p:nvSpPr>
          <p:spPr>
            <a:xfrm>
              <a:off x="3228480" y="2040823"/>
              <a:ext cx="2424070" cy="145444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3271079" y="1991746"/>
              <a:ext cx="2338872" cy="1369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dirty="0" smtClean="0"/>
                <a:t>PROGRAMAS</a:t>
              </a:r>
              <a:endParaRPr lang="es-CO" sz="2000" b="1" kern="1200" dirty="0"/>
            </a:p>
          </p:txBody>
        </p:sp>
      </p:grpSp>
      <p:sp>
        <p:nvSpPr>
          <p:cNvPr id="25" name="Flecha abajo 24"/>
          <p:cNvSpPr/>
          <p:nvPr/>
        </p:nvSpPr>
        <p:spPr>
          <a:xfrm>
            <a:off x="1172500" y="3021132"/>
            <a:ext cx="36287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Flecha derecha 26"/>
          <p:cNvSpPr/>
          <p:nvPr/>
        </p:nvSpPr>
        <p:spPr>
          <a:xfrm>
            <a:off x="2532857" y="4673793"/>
            <a:ext cx="365876" cy="30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8" name="Grupo 27"/>
          <p:cNvGrpSpPr/>
          <p:nvPr/>
        </p:nvGrpSpPr>
        <p:grpSpPr>
          <a:xfrm>
            <a:off x="6757335" y="1848850"/>
            <a:ext cx="2424070" cy="693783"/>
            <a:chOff x="3188534" y="2025930"/>
            <a:chExt cx="2424070" cy="1455701"/>
          </a:xfrm>
        </p:grpSpPr>
        <p:sp>
          <p:nvSpPr>
            <p:cNvPr id="29" name="Rectángulo redondeado 28"/>
            <p:cNvSpPr/>
            <p:nvPr/>
          </p:nvSpPr>
          <p:spPr>
            <a:xfrm>
              <a:off x="3188534" y="2027189"/>
              <a:ext cx="2424070" cy="145444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3188534" y="2025930"/>
              <a:ext cx="2338872" cy="1369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dirty="0" smtClean="0"/>
                <a:t>PROYECTOS</a:t>
              </a:r>
              <a:endParaRPr lang="es-CO" sz="1400" b="1" kern="1200" dirty="0"/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6673173" y="3525188"/>
            <a:ext cx="2508232" cy="7868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800" b="1" dirty="0" smtClean="0"/>
              <a:t>I</a:t>
            </a:r>
            <a:r>
              <a:rPr lang="es-CO" sz="1800" b="1" kern="1200" dirty="0" smtClean="0"/>
              <a:t>NMOBILIARIA MUNICIPAL</a:t>
            </a:r>
            <a:endParaRPr lang="es-CO" sz="1800" b="1" kern="1200" dirty="0"/>
          </a:p>
        </p:txBody>
      </p:sp>
      <p:sp>
        <p:nvSpPr>
          <p:cNvPr id="32" name="Rectángulo 31"/>
          <p:cNvSpPr/>
          <p:nvPr/>
        </p:nvSpPr>
        <p:spPr>
          <a:xfrm>
            <a:off x="6670273" y="5204424"/>
            <a:ext cx="2511132" cy="115212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800" b="1" dirty="0" smtClean="0"/>
              <a:t>GESTIÓN DE CONVENIOS Y/O CONTRATOS  INTERADMINISTRATIVOS</a:t>
            </a:r>
            <a:endParaRPr lang="es-CO" sz="1800" b="1" kern="1200" dirty="0"/>
          </a:p>
        </p:txBody>
      </p:sp>
      <p:sp>
        <p:nvSpPr>
          <p:cNvPr id="33" name="Flecha derecha 32"/>
          <p:cNvSpPr/>
          <p:nvPr/>
        </p:nvSpPr>
        <p:spPr>
          <a:xfrm>
            <a:off x="6285097" y="4722676"/>
            <a:ext cx="365876" cy="30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Conector recto 6"/>
          <p:cNvCxnSpPr>
            <a:stCxn id="20" idx="3"/>
          </p:cNvCxnSpPr>
          <p:nvPr/>
        </p:nvCxnSpPr>
        <p:spPr>
          <a:xfrm flipV="1">
            <a:off x="2565972" y="2229529"/>
            <a:ext cx="8755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V="1">
            <a:off x="5873688" y="2245081"/>
            <a:ext cx="8755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V="1">
            <a:off x="4467584" y="2586937"/>
            <a:ext cx="1" cy="817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>
            <a:stCxn id="31" idx="0"/>
          </p:cNvCxnSpPr>
          <p:nvPr/>
        </p:nvCxnSpPr>
        <p:spPr>
          <a:xfrm flipV="1">
            <a:off x="7927289" y="2562603"/>
            <a:ext cx="490" cy="962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flipH="1" flipV="1">
            <a:off x="7903707" y="4309900"/>
            <a:ext cx="8831" cy="896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flipV="1">
            <a:off x="4467584" y="4574620"/>
            <a:ext cx="0" cy="560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3 Imagen"/>
          <p:cNvPicPr/>
          <p:nvPr/>
        </p:nvPicPr>
        <p:blipFill>
          <a:blip r:embed="rId9"/>
          <a:stretch/>
        </p:blipFill>
        <p:spPr>
          <a:xfrm>
            <a:off x="6285097" y="684287"/>
            <a:ext cx="1599397" cy="7291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84184"/>
              </p:ext>
            </p:extLst>
          </p:nvPr>
        </p:nvGraphicFramePr>
        <p:xfrm>
          <a:off x="180405" y="817818"/>
          <a:ext cx="9289032" cy="5730116"/>
        </p:xfrm>
        <a:graphic>
          <a:graphicData uri="http://schemas.openxmlformats.org/drawingml/2006/table">
            <a:tbl>
              <a:tblPr/>
              <a:tblGrid>
                <a:gridCol w="1178005"/>
                <a:gridCol w="1813378"/>
                <a:gridCol w="1243045"/>
                <a:gridCol w="5054604"/>
              </a:tblGrid>
              <a:tr h="12148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Nombre del Proyecto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Objetivo del Proyecto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de la meta del indicador de producto </a:t>
                      </a:r>
                      <a:r>
                        <a:rPr lang="es-C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 vigencia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VIGENCIA 2019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5152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Gestión de Convenios y/o Contratos  Interadministrativos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Adelantar gestiones para la suscripción y ejecución de  Convenios y/o Contratos Interadministrativos, que promuevan fortalecimiento general de la EDUA, en cumplimiento del objeto social de la entidad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 EDUA reporta la ejecución 04 contratos interadministrativos:</a:t>
                      </a:r>
                      <a:b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 </a:t>
                      </a:r>
                      <a:r>
                        <a:rPr lang="es-CO" sz="1500" b="1" i="0" u="sng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Contrato Interadministrativo 016 de 2012</a:t>
                      </a:r>
                      <a:r>
                        <a:rPr lang="es-CO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 adición de 4 años con el Departamento de Bienes y Suministros, Inmobiliaria Municipal, renovación por un período de 4 años, es decir, hasta el 2020. </a:t>
                      </a:r>
                      <a:b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CO" sz="1500" b="0" i="0" u="sng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r>
                        <a:rPr lang="es-CO" sz="1500" b="1" i="0" u="sng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Contrato Interadministrativo 009 de 2014</a:t>
                      </a:r>
                      <a:r>
                        <a:rPr lang="es-CO" sz="1500" b="0" i="0" u="sng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s-CO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suscrito con la Secretaria de Gobierno el municipio, por medio del cual se entrega a la EDUA los bienes inmuebles de su propiedad (módulos) para que ejerza la administración de los mismos, determinando la tipología contractual o unilateral susceptible de realizar sobre el bien de acuerdo a su naturaleza jurídica, su destinación , actividad comercial y la normatividad que lo regula.</a:t>
                      </a:r>
                      <a:b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 </a:t>
                      </a:r>
                      <a:r>
                        <a:rPr lang="es-CO" sz="1500" b="1" i="0" u="sng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Contrato interadministrativo </a:t>
                      </a:r>
                      <a:r>
                        <a:rPr lang="es-CO" sz="15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004 </a:t>
                      </a:r>
                      <a:r>
                        <a:rPr lang="es-CO" sz="1500" b="1" i="0" u="sng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de </a:t>
                      </a:r>
                      <a:r>
                        <a:rPr lang="es-CO" sz="15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  <a:r>
                        <a:rPr lang="es-CO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s-CO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Apoyar la gestión de la Secretaría de Tránsito y Transporte de Armenia en la operación del parqueadero para los vehículos inmovilizados por esta, en cumplimiento de sus funciones legales.</a:t>
                      </a:r>
                      <a:b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O" sz="1500" b="1" i="0" u="sng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Contrato interadministrativo </a:t>
                      </a:r>
                      <a:r>
                        <a:rPr lang="es-CO" sz="15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003 </a:t>
                      </a:r>
                      <a:r>
                        <a:rPr lang="es-CO" sz="1500" b="1" i="0" u="sng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de 2019</a:t>
                      </a: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Contrato interadministrativo para apoyar a la secretaria de infraestructura en el fortalecimiento de las obras de infraestructura vial y social del municipio.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6429" y="540271"/>
            <a:ext cx="8385096" cy="504057"/>
          </a:xfrm>
        </p:spPr>
        <p:txBody>
          <a:bodyPr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PROYECTOS </a:t>
            </a:r>
            <a:r>
              <a:rPr lang="es-CO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CO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 EJECUCIÓN - PLAN DE ACCIÓN</a:t>
            </a:r>
            <a:r>
              <a:rPr lang="es-CO" sz="2400" b="1" dirty="0">
                <a:solidFill>
                  <a:schemeClr val="bg1"/>
                </a:solidFill>
              </a:rPr>
              <a:t/>
            </a:r>
            <a:br>
              <a:rPr lang="es-CO" sz="2400" b="1" dirty="0">
                <a:solidFill>
                  <a:schemeClr val="bg1"/>
                </a:solidFill>
              </a:rPr>
            </a:br>
            <a:endParaRPr lang="es-CO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>
          <a:xfrm>
            <a:off x="324420" y="900311"/>
            <a:ext cx="4752527" cy="624786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600" b="1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CONTRATO INTERADMINISTRATIVO 016 DE 2012</a:t>
            </a:r>
            <a:endParaRPr lang="es-CO" sz="1600" dirty="0">
              <a:latin typeface="Arial Narrow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O" sz="1600" dirty="0">
              <a:latin typeface="Arial Narrow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600" b="1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ADMINISTRATIVO </a:t>
            </a:r>
            <a:endParaRPr lang="es-CO" sz="1600" dirty="0">
              <a:latin typeface="Arial Narrow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600" b="1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BIENES Y SUMINISTROS – EDUA</a:t>
            </a:r>
            <a:endParaRPr lang="es-CO" sz="1600" dirty="0">
              <a:latin typeface="Arial Narrow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CO" sz="1600" b="1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OBJETO:</a:t>
            </a:r>
            <a:r>
              <a:rPr lang="es-CO" sz="1600" b="1" dirty="0"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1600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Municipio de Armenia entrega a la EDUA los bienes inmuebles de su propiedad, para que ejerza control, vigilancia y administración de los mismos, determinando la tipología contractual o unilateral susceptible de realizar sobre el bien, de acuerdo a su naturaleza jurídica, su destinación, actividad comercial y normatividad que lo regula. </a:t>
            </a:r>
          </a:p>
          <a:p>
            <a:pPr algn="just">
              <a:tabLst>
                <a:tab pos="163568" algn="l"/>
              </a:tabLst>
            </a:pPr>
            <a:r>
              <a:rPr lang="es-CO" sz="1600" b="1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O" sz="1600" dirty="0">
              <a:latin typeface="Arial Narrow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163568" algn="l"/>
              </a:tabLst>
            </a:pPr>
            <a:r>
              <a:rPr lang="es-CO" sz="1600" b="1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</a:t>
            </a:r>
            <a:r>
              <a:rPr lang="es-CO" sz="1600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Administrar bienes inmuebles del Municipio de Armenia</a:t>
            </a:r>
          </a:p>
          <a:p>
            <a:endParaRPr lang="es-CO" sz="1600" b="1" dirty="0">
              <a:latin typeface="Arial Narrow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CO" sz="1600" b="1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INICIO: </a:t>
            </a:r>
            <a:r>
              <a:rPr lang="es-CO" sz="1600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de abril de 2012.</a:t>
            </a:r>
          </a:p>
          <a:p>
            <a:r>
              <a:rPr lang="es-CO" sz="1600" b="1" dirty="0" smtClean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ADICIÓN </a:t>
            </a:r>
            <a:r>
              <a:rPr lang="es-CO" sz="1600" b="1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TIEMPO: </a:t>
            </a:r>
            <a:r>
              <a:rPr lang="es-CO" sz="1600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4 años </a:t>
            </a:r>
            <a:r>
              <a:rPr lang="es-CO" sz="1600" dirty="0" smtClean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más</a:t>
            </a:r>
          </a:p>
          <a:p>
            <a:r>
              <a:rPr lang="es-CO" sz="1600" b="1" dirty="0" smtClean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TERMINACION</a:t>
            </a:r>
            <a:r>
              <a:rPr lang="es-CO" sz="1600" b="1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600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de abril de 2020.</a:t>
            </a:r>
          </a:p>
          <a:p>
            <a:pPr algn="just"/>
            <a:r>
              <a:rPr lang="es-CO" sz="1600" b="1" dirty="0" smtClean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ESTADO </a:t>
            </a:r>
            <a:r>
              <a:rPr lang="es-CO" sz="1600" b="1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ACTUAL: </a:t>
            </a:r>
            <a:r>
              <a:rPr lang="es-CO" sz="1600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ejecución.</a:t>
            </a:r>
          </a:p>
          <a:p>
            <a:r>
              <a:rPr lang="es-CO" sz="1600" b="1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O" sz="1600" dirty="0">
              <a:latin typeface="Arial Narrow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dirty="0" smtClean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ACTIVIDADES: </a:t>
            </a:r>
            <a:r>
              <a:rPr lang="es-CO" sz="1600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Empresa de Desarrollo Urbano </a:t>
            </a:r>
            <a:r>
              <a:rPr lang="es-CO" sz="1600" dirty="0" smtClean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cuenta </a:t>
            </a:r>
            <a:r>
              <a:rPr lang="es-CO" sz="1600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562 predios y/o zonas administradas con corte al 30 de junio de 2019, (Centro comercial del café 368, 04 locales anclas, pantalla y parqueadero </a:t>
            </a:r>
            <a:r>
              <a:rPr lang="es-CO" sz="1600" dirty="0" err="1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CC.Cafe</a:t>
            </a:r>
            <a:r>
              <a:rPr lang="es-CO" sz="1600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otros arrendamientos 188</a:t>
            </a:r>
            <a:r>
              <a:rPr lang="es-CO" sz="1600" dirty="0" smtClean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CO" sz="127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43" y="1626972"/>
            <a:ext cx="2429726" cy="2920312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149" y="3818235"/>
            <a:ext cx="2383678" cy="31307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3 Imagen"/>
          <p:cNvPicPr/>
          <p:nvPr/>
        </p:nvPicPr>
        <p:blipFill>
          <a:blip r:embed="rId5"/>
          <a:stretch/>
        </p:blipFill>
        <p:spPr>
          <a:xfrm>
            <a:off x="5878310" y="756295"/>
            <a:ext cx="1728192" cy="729123"/>
          </a:xfrm>
          <a:prstGeom prst="rect">
            <a:avLst/>
          </a:prstGeom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900485" y="356185"/>
            <a:ext cx="3277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EJECUCIÓN </a:t>
            </a:r>
            <a:r>
              <a:rPr lang="es-CO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PLAN DE ACCIÓN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111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625" y="324248"/>
            <a:ext cx="8385096" cy="864096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7" name="17 Rectángulo"/>
          <p:cNvSpPr/>
          <p:nvPr/>
        </p:nvSpPr>
        <p:spPr>
          <a:xfrm>
            <a:off x="4409071" y="1358359"/>
            <a:ext cx="3447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Ejecución Presupuestal </a:t>
            </a:r>
            <a:endParaRPr lang="es-CO" sz="20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aphicFrame>
        <p:nvGraphicFramePr>
          <p:cNvPr id="8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835801"/>
              </p:ext>
            </p:extLst>
          </p:nvPr>
        </p:nvGraphicFramePr>
        <p:xfrm>
          <a:off x="4445000" y="1803318"/>
          <a:ext cx="5079031" cy="2744339"/>
        </p:xfrm>
        <a:graphic>
          <a:graphicData uri="http://schemas.openxmlformats.org/drawingml/2006/table">
            <a:tbl>
              <a:tblPr firstRow="1" firstCol="1" bandRow="1"/>
              <a:tblGrid>
                <a:gridCol w="741835"/>
                <a:gridCol w="1600606"/>
                <a:gridCol w="1529868"/>
                <a:gridCol w="1206722"/>
              </a:tblGrid>
              <a:tr h="995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Fuente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Recursos asignados, en pesos en el momento presupuestal (Apropiación Definitiva)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Recursos ejecutados en pesos en el momento presupuestal (Reg. Presupuestal)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% ejecución presupuestal a la fecha de corte, por actividad 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81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Propios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$100.000.000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$49.374.452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49.97%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324421" y="1358359"/>
            <a:ext cx="3863447" cy="5309146"/>
          </a:xfrm>
          <a:prstGeom prst="rect">
            <a:avLst/>
          </a:prstGeom>
          <a:ln w="127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CO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Elaboración </a:t>
            </a:r>
            <a:r>
              <a:rPr lang="es-CO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contratos y acuerdos de pago.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Atención al público.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Apoyo </a:t>
            </a:r>
            <a:r>
              <a:rPr lang="es-CO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permanente en acomodación en el    C. C. del Café.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Monitoreo a través del </a:t>
            </a:r>
            <a:r>
              <a:rPr lang="es-CO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sistema de vigilancia </a:t>
            </a:r>
            <a:r>
              <a:rPr lang="es-CO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vigencia por cámaras.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 </a:t>
            </a:r>
            <a:r>
              <a:rPr lang="es-CO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arrendamiento de los locales </a:t>
            </a:r>
            <a:r>
              <a:rPr lang="es-CO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disponibles del centro comercial del café, esta pendiente </a:t>
            </a:r>
            <a:r>
              <a:rPr lang="es-CO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hasta tanto </a:t>
            </a:r>
            <a:r>
              <a:rPr lang="es-CO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 defina la </a:t>
            </a:r>
            <a:r>
              <a:rPr lang="es-CO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acción </a:t>
            </a:r>
            <a:r>
              <a:rPr lang="es-CO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popular por el </a:t>
            </a:r>
            <a:r>
              <a:rPr lang="es-CO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Juzgado Cuarto Administrativo del </a:t>
            </a:r>
            <a:r>
              <a:rPr lang="es-CO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Circuito, toda vez que el arrendamiento de los locales esta orientada a los vendedores informales de la ciudad.</a:t>
            </a:r>
            <a:endParaRPr lang="es-CO" sz="11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8" descr="Descripción: naxuy4wNsQgMlXQVkvwy7_KXnhhnBs5pAoI9pGc89R3T66brHT1Yfhc3BiAo5V_Ly6D6FfiISKNLI5Jbd-7TXoVFrJU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64" y="4712687"/>
            <a:ext cx="1554366" cy="195481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a imagen puede contener: 1 persona, comi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72" y="4712686"/>
            <a:ext cx="1760392" cy="195481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72" y="4712686"/>
            <a:ext cx="1769210" cy="195481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13 Rectángulo"/>
          <p:cNvSpPr/>
          <p:nvPr/>
        </p:nvSpPr>
        <p:spPr>
          <a:xfrm>
            <a:off x="336485" y="658291"/>
            <a:ext cx="4518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EJECUCIÓN </a:t>
            </a:r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PLAN DE ACCIÓN</a:t>
            </a:r>
            <a:endParaRPr lang="es-CO" sz="2400" dirty="0"/>
          </a:p>
        </p:txBody>
      </p:sp>
      <p:pic>
        <p:nvPicPr>
          <p:cNvPr id="15" name="3 Imagen"/>
          <p:cNvPicPr/>
          <p:nvPr/>
        </p:nvPicPr>
        <p:blipFill>
          <a:blip r:embed="rId7"/>
          <a:stretch/>
        </p:blipFill>
        <p:spPr>
          <a:xfrm>
            <a:off x="6589117" y="721995"/>
            <a:ext cx="1267496" cy="5798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3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12" y="1764407"/>
            <a:ext cx="2448274" cy="180020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2726" y="1404367"/>
            <a:ext cx="2153315" cy="1728192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" b="41378"/>
          <a:stretch/>
        </p:blipFill>
        <p:spPr>
          <a:xfrm>
            <a:off x="5089676" y="3632385"/>
            <a:ext cx="2379415" cy="1988429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617" y="4068663"/>
            <a:ext cx="2376264" cy="1839999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CuadroTexto 3"/>
          <p:cNvSpPr txBox="1"/>
          <p:nvPr/>
        </p:nvSpPr>
        <p:spPr>
          <a:xfrm>
            <a:off x="252413" y="522979"/>
            <a:ext cx="4752528" cy="667875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829361">
              <a:defRPr/>
            </a:pPr>
            <a:r>
              <a:rPr lang="es-CO" altLang="es-CO" sz="2400" b="1" dirty="0" smtClean="0">
                <a:solidFill>
                  <a:schemeClr val="bg1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Contrato Interadministrativo 003 de 2019– Municipio de Armenia Secretaria Infraestructura  / EDUA</a:t>
            </a:r>
          </a:p>
          <a:p>
            <a:pPr defTabSz="829361">
              <a:defRPr/>
            </a:pPr>
            <a:endParaRPr lang="es-CO" altLang="es-CO" sz="2000" b="1" dirty="0" smtClean="0">
              <a:solidFill>
                <a:schemeClr val="bg1"/>
              </a:solidFill>
              <a:latin typeface="Arial Narrow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 defTabSz="829361">
              <a:defRPr/>
            </a:pPr>
            <a:r>
              <a:rPr lang="es-CO" altLang="es-CO" sz="2100" b="1" dirty="0" smtClean="0">
                <a:solidFill>
                  <a:schemeClr val="bg1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OBJETO:</a:t>
            </a:r>
            <a:r>
              <a:rPr lang="es-CO" altLang="es-CO" sz="2100" dirty="0" smtClean="0">
                <a:solidFill>
                  <a:schemeClr val="bg1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r>
              <a:rPr lang="es-CO" sz="21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s-MX" sz="21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“</a:t>
            </a:r>
            <a:r>
              <a:rPr lang="es-CO" sz="21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Apoyar a la secretaria de infraestructura en el fortalecimiento de las obras de infraestructura vial y social del municipio”</a:t>
            </a:r>
          </a:p>
          <a:p>
            <a:pPr marL="155505" indent="-155505" algn="just" defTabSz="829361">
              <a:buFont typeface="Wingdings" panose="05000000000000000000" pitchFamily="2" charset="2"/>
              <a:buChar char="q"/>
              <a:defRPr/>
            </a:pPr>
            <a:r>
              <a:rPr lang="es-CO" altLang="es-CO" sz="2100" b="1" dirty="0">
                <a:latin typeface="Arial Narrow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INICIO:   </a:t>
            </a:r>
            <a:r>
              <a:rPr lang="es-CO" altLang="es-CO" sz="2100" dirty="0"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24 de febrero de 2016</a:t>
            </a:r>
          </a:p>
          <a:p>
            <a:pPr marL="155505" indent="-155505" algn="just" defTabSz="829361">
              <a:buFont typeface="Wingdings" panose="05000000000000000000" pitchFamily="2" charset="2"/>
              <a:buChar char="q"/>
              <a:defRPr/>
            </a:pPr>
            <a:r>
              <a:rPr lang="es-CO" altLang="es-CO" sz="2100" b="1" dirty="0">
                <a:solidFill>
                  <a:schemeClr val="bg1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TERMINACIÓN:  </a:t>
            </a:r>
            <a:r>
              <a:rPr lang="es-CO" altLang="es-CO" sz="2100" dirty="0">
                <a:solidFill>
                  <a:schemeClr val="bg1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22 de diciembre de 2019</a:t>
            </a:r>
            <a:r>
              <a:rPr lang="es-CO" altLang="es-CO" sz="2100" dirty="0" smtClean="0">
                <a:solidFill>
                  <a:schemeClr val="bg1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es-CO" altLang="es-CO" sz="2100" dirty="0">
              <a:solidFill>
                <a:schemeClr val="bg1"/>
              </a:solidFill>
              <a:latin typeface="Arial Narrow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155505" indent="-155505" algn="just" defTabSz="829361">
              <a:buFont typeface="Wingdings" panose="05000000000000000000" pitchFamily="2" charset="2"/>
              <a:buChar char="q"/>
              <a:defRPr/>
            </a:pPr>
            <a:r>
              <a:rPr lang="es-CO" altLang="es-CO" sz="21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VALOR</a:t>
            </a:r>
            <a:r>
              <a:rPr lang="es-CO" altLang="es-CO" sz="2100" b="1" dirty="0">
                <a:solidFill>
                  <a:schemeClr val="bg1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:  </a:t>
            </a:r>
            <a:r>
              <a:rPr lang="es-CO" sz="2100" dirty="0">
                <a:solidFill>
                  <a:schemeClr val="bg1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$427.237.447.220</a:t>
            </a:r>
            <a:r>
              <a:rPr lang="es-CO" sz="2100" dirty="0" smtClean="0">
                <a:solidFill>
                  <a:schemeClr val="bg1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endParaRPr lang="es-CO" altLang="es-CO" sz="2100" dirty="0">
              <a:solidFill>
                <a:schemeClr val="bg1"/>
              </a:solidFill>
              <a:latin typeface="Arial Narrow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155505" indent="-155505" algn="just" defTabSz="829361">
              <a:buFont typeface="Wingdings" panose="05000000000000000000" pitchFamily="2" charset="2"/>
              <a:buChar char="q"/>
              <a:defRPr/>
            </a:pPr>
            <a:r>
              <a:rPr lang="es-MX" sz="2100" b="1" dirty="0" smtClean="0">
                <a:solidFill>
                  <a:schemeClr val="bg1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EJECUCIÓN: </a:t>
            </a:r>
            <a:r>
              <a:rPr lang="es-MX" sz="2100" dirty="0" smtClean="0">
                <a:solidFill>
                  <a:schemeClr val="bg1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Once (11) meses.</a:t>
            </a:r>
            <a:endParaRPr lang="es-CO" altLang="es-CO" sz="2100" dirty="0">
              <a:solidFill>
                <a:schemeClr val="bg1"/>
              </a:solidFill>
              <a:latin typeface="Arial Narrow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defRPr/>
            </a:pPr>
            <a:endParaRPr lang="es-CO" sz="2100" b="1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CO" sz="2100" b="1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INTERVENCIÓNES</a:t>
            </a:r>
          </a:p>
          <a:p>
            <a:pPr algn="just">
              <a:defRPr/>
            </a:pPr>
            <a:r>
              <a:rPr lang="es-CO" sz="21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Construcción </a:t>
            </a:r>
            <a:r>
              <a:rPr lang="es-CO" sz="21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barandas, mantenimiento de vías  </a:t>
            </a:r>
            <a:r>
              <a:rPr lang="es-CO" sz="21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                      (</a:t>
            </a:r>
            <a:r>
              <a:rPr lang="es-CO" sz="21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 parcheo) , bolardos y reparación de canchas, limpieza de muros, demolición, muros de contención, retiro escombros reparación rejillas, instalación de malla, reparación y construcción de andenes</a:t>
            </a:r>
            <a:r>
              <a:rPr lang="es-CO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CO" sz="2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3 Imagen"/>
          <p:cNvPicPr/>
          <p:nvPr/>
        </p:nvPicPr>
        <p:blipFill>
          <a:blip r:embed="rId7"/>
          <a:stretch/>
        </p:blipFill>
        <p:spPr>
          <a:xfrm>
            <a:off x="6279384" y="551306"/>
            <a:ext cx="1519140" cy="738877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183281"/>
              </p:ext>
            </p:extLst>
          </p:nvPr>
        </p:nvGraphicFramePr>
        <p:xfrm>
          <a:off x="5419120" y="5915852"/>
          <a:ext cx="3873842" cy="980927"/>
        </p:xfrm>
        <a:graphic>
          <a:graphicData uri="http://schemas.openxmlformats.org/drawingml/2006/table">
            <a:tbl>
              <a:tblPr/>
              <a:tblGrid>
                <a:gridCol w="2634044"/>
                <a:gridCol w="1239798"/>
              </a:tblGrid>
              <a:tr h="3088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Personal vinculado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36038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Operarios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de infraestructura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Prestación </a:t>
                      </a: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de servicios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97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imagenes patios setta arme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89" y="2052439"/>
            <a:ext cx="3960440" cy="3456384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445" y="0"/>
            <a:ext cx="8385096" cy="1008112"/>
          </a:xfrm>
        </p:spPr>
        <p:txBody>
          <a:bodyPr>
            <a:noAutofit/>
          </a:bodyPr>
          <a:lstStyle/>
          <a:p>
            <a:pPr algn="ctr" defTabSz="914400"/>
            <a:r>
              <a:rPr lang="es-CO" sz="3600" b="1" dirty="0" smtClean="0">
                <a:latin typeface="Arial Narrow" panose="020B0606020202030204" pitchFamily="34" charset="0"/>
              </a:rPr>
              <a:t>ADMINISTRACION PATIOS SETTA</a:t>
            </a:r>
            <a:endParaRPr lang="es-CO" sz="3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937994"/>
              </p:ext>
            </p:extLst>
          </p:nvPr>
        </p:nvGraphicFramePr>
        <p:xfrm>
          <a:off x="252413" y="1332359"/>
          <a:ext cx="4824536" cy="4087188"/>
        </p:xfrm>
        <a:graphic>
          <a:graphicData uri="http://schemas.openxmlformats.org/drawingml/2006/table">
            <a:tbl>
              <a:tblPr/>
              <a:tblGrid>
                <a:gridCol w="1520218"/>
                <a:gridCol w="3304318"/>
              </a:tblGrid>
              <a:tr h="17163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Objeto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Apoyar la gestión de la secretaría de tránsito y transporte de Armenia en la operación del parqueadero para los vehículos inmovilizados por ésta, en cumplimiento de sus funciones legales.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0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Contratista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EMPRESA DE DESARROLLO URBANO DE ARMENIA LTDA - EDUA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7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Fecha de Inicio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Marzo 29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7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ejecución hasta el 31 de diciembre de 2019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7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$70.000.000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5" y="5508823"/>
            <a:ext cx="489654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268731" y="784760"/>
            <a:ext cx="6797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latin typeface="Arial Narrow" panose="020B0606020202030204" pitchFamily="34" charset="0"/>
              </a:rPr>
              <a:t>Contrato interadministrativo 004 de </a:t>
            </a:r>
            <a:r>
              <a:rPr lang="es-CO" sz="2400" b="1" dirty="0" smtClean="0">
                <a:latin typeface="Arial Narrow" panose="020B0606020202030204" pitchFamily="34" charset="0"/>
              </a:rPr>
              <a:t>2019</a:t>
            </a:r>
            <a:r>
              <a:rPr lang="es-CO" sz="2400" dirty="0" smtClean="0">
                <a:latin typeface="Arial Narrow" panose="020B0606020202030204" pitchFamily="34" charset="0"/>
              </a:rPr>
              <a:t>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9020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899" y="612279"/>
            <a:ext cx="7416824" cy="1460500"/>
          </a:xfrm>
        </p:spPr>
        <p:txBody>
          <a:bodyPr>
            <a:noAutofit/>
          </a:bodyPr>
          <a:lstStyle/>
          <a:p>
            <a:pPr algn="ctr"/>
            <a:r>
              <a:rPr lang="es-ES" altLang="es-CO" sz="2000" b="1" dirty="0">
                <a:ea typeface="Times New Roman" panose="02020603050405020304" pitchFamily="18" charset="0"/>
              </a:rPr>
              <a:t>CONTRATO INTERADMINISTRATIVO ESPECÍFICO 1112 DE 2016</a:t>
            </a:r>
            <a:r>
              <a:rPr lang="es-ES" altLang="es-CO" sz="2000" dirty="0">
                <a:ea typeface="Times New Roman" panose="02020603050405020304" pitchFamily="18" charset="0"/>
              </a:rPr>
              <a:t/>
            </a:r>
            <a:br>
              <a:rPr lang="es-ES" altLang="es-CO" sz="2000" dirty="0">
                <a:ea typeface="Times New Roman" panose="02020603050405020304" pitchFamily="18" charset="0"/>
              </a:rPr>
            </a:br>
            <a:r>
              <a:rPr lang="es-ES" altLang="es-CO" sz="2000" b="1" dirty="0">
                <a:ea typeface="Times New Roman" panose="02020603050405020304" pitchFamily="18" charset="0"/>
              </a:rPr>
              <a:t>DEPARTAMENTO SAN ANDRES, PROVIDENCIA Y SANTA CATALINA – EDUA</a:t>
            </a:r>
            <a:r>
              <a:rPr lang="es-ES" altLang="es-CO" sz="2000" dirty="0">
                <a:ea typeface="Times New Roman" panose="02020603050405020304" pitchFamily="18" charset="0"/>
              </a:rPr>
              <a:t/>
            </a:r>
            <a:br>
              <a:rPr lang="es-ES" altLang="es-CO" sz="2000" dirty="0">
                <a:ea typeface="Times New Roman" panose="02020603050405020304" pitchFamily="18" charset="0"/>
              </a:rPr>
            </a:br>
            <a:endParaRPr lang="es-CO" sz="2000" dirty="0"/>
          </a:p>
        </p:txBody>
      </p:sp>
      <p:sp>
        <p:nvSpPr>
          <p:cNvPr id="4" name="3 Rectángulo"/>
          <p:cNvSpPr/>
          <p:nvPr/>
        </p:nvSpPr>
        <p:spPr>
          <a:xfrm>
            <a:off x="28366" y="29552"/>
            <a:ext cx="641673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000" b="1" dirty="0">
                <a:latin typeface="Arial Narrow" panose="020B0606020202030204" pitchFamily="34" charset="0"/>
              </a:rPr>
              <a:t>PROYECTOS  TERMINADOS </a:t>
            </a:r>
            <a:r>
              <a:rPr lang="es-CO" sz="2000" b="1" dirty="0" smtClean="0">
                <a:latin typeface="Arial Narrow" panose="020B0606020202030204" pitchFamily="34" charset="0"/>
              </a:rPr>
              <a:t>EN </a:t>
            </a:r>
            <a:r>
              <a:rPr lang="es-CO" sz="2000" b="1" dirty="0">
                <a:latin typeface="Arial Narrow" panose="020B0606020202030204" pitchFamily="34" charset="0"/>
              </a:rPr>
              <a:t>PROCESO DE LIQUIDACIÓN</a:t>
            </a:r>
            <a:endParaRPr lang="es-C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96430" y="1876798"/>
            <a:ext cx="4824536" cy="5069726"/>
          </a:xfrm>
          <a:prstGeom prst="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defTabSz="82936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CO" sz="1800" b="1" dirty="0" smtClean="0">
                <a:solidFill>
                  <a:schemeClr val="tx1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OBJETO</a:t>
            </a:r>
            <a:r>
              <a:rPr lang="es-ES" altLang="es-CO" sz="1800" b="1" dirty="0">
                <a:solidFill>
                  <a:schemeClr val="tx1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s-ES_tradnl" altLang="zh-CN" sz="1800" dirty="0" smtClean="0">
                <a:solidFill>
                  <a:schemeClr val="tx1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</a:rPr>
              <a:t>Estructuración técnica, administrativa, operativa, legal y financiera a nivel fase III de los proyectos Restauración antiguo hospital y parque recreo deportivo (Tropical Park); Centro comunitario, cisterna y parque recreo deportivo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Barrio </a:t>
            </a:r>
            <a:r>
              <a:rPr lang="es-CO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Barrack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</a:rPr>
              <a:t>; Hipódromo (Centro de la cultura Hípica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es-ES_tradnl" altLang="zh-CN" sz="1800" dirty="0" smtClean="0">
                <a:solidFill>
                  <a:schemeClr val="tx1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</a:t>
            </a:r>
            <a:r>
              <a:rPr lang="es-ES_tradnl" altLang="zh-CN" sz="1800" dirty="0">
                <a:solidFill>
                  <a:schemeClr val="tx1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departamento Archipiélago de San Andrés, Providencia y Santa catalina”.</a:t>
            </a:r>
          </a:p>
          <a:p>
            <a:pPr marL="0" indent="0" algn="just" defTabSz="82936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s-ES" altLang="es-CO" sz="1800" b="1" dirty="0" smtClean="0">
              <a:latin typeface="Arial Narrow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2936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ES" altLang="es-CO" sz="1800" b="1" dirty="0" smtClean="0"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INICIO: </a:t>
            </a:r>
            <a:r>
              <a:rPr lang="es-ES" altLang="es-CO" sz="1800" dirty="0"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1800" dirty="0">
                <a:latin typeface="Arial Narrow" pitchFamily="34" charset="0"/>
                <a:cs typeface="Arial" panose="020B0604020202020204" pitchFamily="34" charset="0"/>
              </a:rPr>
              <a:t>Octubre 10 de 2016</a:t>
            </a:r>
            <a:r>
              <a:rPr lang="es-CO" sz="1800" dirty="0" smtClean="0">
                <a:latin typeface="Arial Narrow" pitchFamily="34" charset="0"/>
                <a:cs typeface="Arial" panose="020B0604020202020204" pitchFamily="34" charset="0"/>
              </a:rPr>
              <a:t>.</a:t>
            </a:r>
            <a:endParaRPr lang="es-ES" altLang="es-CO" sz="1800" b="1" dirty="0" smtClean="0">
              <a:latin typeface="Arial Narrow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2936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s-ES" altLang="es-CO" sz="1800" b="1" dirty="0" smtClean="0">
              <a:latin typeface="Arial Narrow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2936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ES" altLang="es-CO" sz="1800" b="1" dirty="0" smtClean="0"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ESTADO ACTUAL: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</a:rPr>
              <a:t>Mediante oficio  G-EDUA-0589-2019 de Abril 10 de 2019 se presentó Derecho de Petición con todos los soportes ante el Gobernador (e) del Departamento Archipiélago de San Andrés, Providencia y Santa Catalina, Contralmirante  JUAN FRANCISCO HERRERA LEAL  / SOLICITUD DE LIQUIDACIÓN BILATERAL CONTRATO INTERADMINISTRATIVO ESPECIFICO  N° 1112 DEL 22 DE AGOSTO DE 2016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s-ES" altLang="zh-CN" sz="18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28" y="1620391"/>
            <a:ext cx="3816425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DUBER\Documents\DUBER\EDUA1\CONTRATO No. 1112_SAN ANDRES\ARCHIVO FOTOGRÁFICO\20180417_1855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77" y="3708623"/>
            <a:ext cx="2808312" cy="1800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13" y="5652839"/>
            <a:ext cx="3960440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1014</Words>
  <Application>Microsoft Office PowerPoint</Application>
  <PresentationFormat>Personalizado</PresentationFormat>
  <Paragraphs>118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Diseño personalizado</vt:lpstr>
      <vt:lpstr>office theme</vt:lpstr>
      <vt:lpstr>1_Diseño personalizado</vt:lpstr>
      <vt:lpstr>Presentación de PowerPoint</vt:lpstr>
      <vt:lpstr>Presentación de PowerPoint</vt:lpstr>
      <vt:lpstr>PLAN DE DESARROLLO MUNICIPAL- EDUA</vt:lpstr>
      <vt:lpstr>PROYECTOS  EN EJECUCIÓN - PLAN DE ACCIÓN </vt:lpstr>
      <vt:lpstr>Presentación de PowerPoint</vt:lpstr>
      <vt:lpstr> </vt:lpstr>
      <vt:lpstr>Presentación de PowerPoint</vt:lpstr>
      <vt:lpstr>ADMINISTRACION PATIOS SETTA</vt:lpstr>
      <vt:lpstr>CONTRATO INTERADMINISTRATIVO ESPECÍFICO 1112 DE 2016 DEPARTAMENTO SAN ANDRES, PROVIDENCIA Y SANTA CATALINA – EDUA </vt:lpstr>
      <vt:lpstr>Proyectos terminados pendientes de liquidar Valorización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PUCHIS</dc:creator>
  <cp:lastModifiedBy>admin</cp:lastModifiedBy>
  <cp:revision>487</cp:revision>
  <cp:lastPrinted>2019-05-06T15:32:27Z</cp:lastPrinted>
  <dcterms:created xsi:type="dcterms:W3CDTF">2016-01-19T20:00:41Z</dcterms:created>
  <dcterms:modified xsi:type="dcterms:W3CDTF">2019-08-27T20:58:42Z</dcterms:modified>
</cp:coreProperties>
</file>